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5"/>
  </p:notesMasterIdLst>
  <p:sldIdLst>
    <p:sldId id="278" r:id="rId5"/>
    <p:sldId id="279" r:id="rId6"/>
    <p:sldId id="311" r:id="rId7"/>
    <p:sldId id="310" r:id="rId8"/>
    <p:sldId id="280" r:id="rId9"/>
    <p:sldId id="307" r:id="rId10"/>
    <p:sldId id="283" r:id="rId11"/>
    <p:sldId id="309" r:id="rId12"/>
    <p:sldId id="308" r:id="rId13"/>
    <p:sldId id="281" r:id="rId14"/>
    <p:sldId id="282" r:id="rId15"/>
    <p:sldId id="292" r:id="rId16"/>
    <p:sldId id="284" r:id="rId17"/>
    <p:sldId id="293" r:id="rId18"/>
    <p:sldId id="285" r:id="rId19"/>
    <p:sldId id="294" r:id="rId20"/>
    <p:sldId id="288" r:id="rId21"/>
    <p:sldId id="315" r:id="rId22"/>
    <p:sldId id="316" r:id="rId23"/>
    <p:sldId id="295" r:id="rId24"/>
    <p:sldId id="318" r:id="rId25"/>
    <p:sldId id="319" r:id="rId26"/>
    <p:sldId id="289" r:id="rId27"/>
    <p:sldId id="296" r:id="rId28"/>
    <p:sldId id="320" r:id="rId29"/>
    <p:sldId id="291" r:id="rId30"/>
    <p:sldId id="297" r:id="rId31"/>
    <p:sldId id="322" r:id="rId32"/>
    <p:sldId id="323" r:id="rId33"/>
    <p:sldId id="321" r:id="rId34"/>
    <p:sldId id="286" r:id="rId35"/>
    <p:sldId id="304" r:id="rId36"/>
    <p:sldId id="301" r:id="rId37"/>
    <p:sldId id="302" r:id="rId38"/>
    <p:sldId id="314" r:id="rId39"/>
    <p:sldId id="290" r:id="rId40"/>
    <p:sldId id="299" r:id="rId41"/>
    <p:sldId id="324" r:id="rId42"/>
    <p:sldId id="305" r:id="rId43"/>
    <p:sldId id="306" r:id="rId44"/>
    <p:sldId id="325" r:id="rId45"/>
    <p:sldId id="326" r:id="rId46"/>
    <p:sldId id="328" r:id="rId47"/>
    <p:sldId id="329" r:id="rId48"/>
    <p:sldId id="327" r:id="rId49"/>
    <p:sldId id="287" r:id="rId50"/>
    <p:sldId id="300" r:id="rId51"/>
    <p:sldId id="330" r:id="rId52"/>
    <p:sldId id="312" r:id="rId53"/>
    <p:sldId id="31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rey Brannan" initials="GB" lastIdx="2" clrIdx="0">
    <p:extLst>
      <p:ext uri="{19B8F6BF-5375-455C-9EA6-DF929625EA0E}">
        <p15:presenceInfo xmlns:p15="http://schemas.microsoft.com/office/powerpoint/2012/main" userId="Geoffrey Bran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AE89A-D700-4773-95A2-8E1707D585F4}" v="8" dt="2021-03-08T16:17:25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ey Brannan" userId="f6fa4c2d-47ad-4321-9146-19f46d22e125" providerId="ADAL" clId="{9FAAE89A-D700-4773-95A2-8E1707D585F4}"/>
    <pc:docChg chg="custSel addSld modSld sldOrd">
      <pc:chgData name="Geoffrey Brannan" userId="f6fa4c2d-47ad-4321-9146-19f46d22e125" providerId="ADAL" clId="{9FAAE89A-D700-4773-95A2-8E1707D585F4}" dt="2021-03-09T12:12:39.811" v="876" actId="20577"/>
      <pc:docMkLst>
        <pc:docMk/>
      </pc:docMkLst>
      <pc:sldChg chg="modSp mod">
        <pc:chgData name="Geoffrey Brannan" userId="f6fa4c2d-47ad-4321-9146-19f46d22e125" providerId="ADAL" clId="{9FAAE89A-D700-4773-95A2-8E1707D585F4}" dt="2021-03-09T12:03:20.911" v="685" actId="114"/>
        <pc:sldMkLst>
          <pc:docMk/>
          <pc:sldMk cId="3536525580" sldId="280"/>
        </pc:sldMkLst>
        <pc:spChg chg="mod">
          <ac:chgData name="Geoffrey Brannan" userId="f6fa4c2d-47ad-4321-9146-19f46d22e125" providerId="ADAL" clId="{9FAAE89A-D700-4773-95A2-8E1707D585F4}" dt="2021-03-09T12:03:20.911" v="685" actId="114"/>
          <ac:spMkLst>
            <pc:docMk/>
            <pc:sldMk cId="3536525580" sldId="280"/>
            <ac:spMk id="3" creationId="{AEA265C9-544D-4E3D-93AF-EFCA15474FBD}"/>
          </ac:spMkLst>
        </pc:spChg>
      </pc:sldChg>
      <pc:sldChg chg="modSp mod">
        <pc:chgData name="Geoffrey Brannan" userId="f6fa4c2d-47ad-4321-9146-19f46d22e125" providerId="ADAL" clId="{9FAAE89A-D700-4773-95A2-8E1707D585F4}" dt="2021-03-09T12:04:40.258" v="697" actId="114"/>
        <pc:sldMkLst>
          <pc:docMk/>
          <pc:sldMk cId="3874786235" sldId="281"/>
        </pc:sldMkLst>
        <pc:spChg chg="mod">
          <ac:chgData name="Geoffrey Brannan" userId="f6fa4c2d-47ad-4321-9146-19f46d22e125" providerId="ADAL" clId="{9FAAE89A-D700-4773-95A2-8E1707D585F4}" dt="2021-03-09T12:04:40.258" v="697" actId="114"/>
          <ac:spMkLst>
            <pc:docMk/>
            <pc:sldMk cId="3874786235" sldId="281"/>
            <ac:spMk id="3" creationId="{7342FEED-59D4-44CA-8BC7-2977C020AF22}"/>
          </ac:spMkLst>
        </pc:spChg>
      </pc:sldChg>
      <pc:sldChg chg="modSp mod">
        <pc:chgData name="Geoffrey Brannan" userId="f6fa4c2d-47ad-4321-9146-19f46d22e125" providerId="ADAL" clId="{9FAAE89A-D700-4773-95A2-8E1707D585F4}" dt="2021-03-08T15:21:02.819" v="0" actId="6549"/>
        <pc:sldMkLst>
          <pc:docMk/>
          <pc:sldMk cId="2683471804" sldId="293"/>
        </pc:sldMkLst>
        <pc:spChg chg="mod">
          <ac:chgData name="Geoffrey Brannan" userId="f6fa4c2d-47ad-4321-9146-19f46d22e125" providerId="ADAL" clId="{9FAAE89A-D700-4773-95A2-8E1707D585F4}" dt="2021-03-08T15:21:02.819" v="0" actId="6549"/>
          <ac:spMkLst>
            <pc:docMk/>
            <pc:sldMk cId="2683471804" sldId="293"/>
            <ac:spMk id="3" creationId="{E67994ED-1467-4BE5-8161-BADF2D32168A}"/>
          </ac:spMkLst>
        </pc:spChg>
      </pc:sldChg>
      <pc:sldChg chg="modSp mod">
        <pc:chgData name="Geoffrey Brannan" userId="f6fa4c2d-47ad-4321-9146-19f46d22e125" providerId="ADAL" clId="{9FAAE89A-D700-4773-95A2-8E1707D585F4}" dt="2021-03-09T12:05:38.198" v="699" actId="114"/>
        <pc:sldMkLst>
          <pc:docMk/>
          <pc:sldMk cId="1492480865" sldId="294"/>
        </pc:sldMkLst>
        <pc:spChg chg="mod">
          <ac:chgData name="Geoffrey Brannan" userId="f6fa4c2d-47ad-4321-9146-19f46d22e125" providerId="ADAL" clId="{9FAAE89A-D700-4773-95A2-8E1707D585F4}" dt="2021-03-09T12:05:38.198" v="699" actId="114"/>
          <ac:spMkLst>
            <pc:docMk/>
            <pc:sldMk cId="1492480865" sldId="294"/>
            <ac:spMk id="3" creationId="{E3CE8B8C-3954-4BDA-BBF8-22AF3CFE25B8}"/>
          </ac:spMkLst>
        </pc:spChg>
      </pc:sldChg>
      <pc:sldChg chg="addSp modSp mod">
        <pc:chgData name="Geoffrey Brannan" userId="f6fa4c2d-47ad-4321-9146-19f46d22e125" providerId="ADAL" clId="{9FAAE89A-D700-4773-95A2-8E1707D585F4}" dt="2021-03-08T15:37:34.719" v="289" actId="1076"/>
        <pc:sldMkLst>
          <pc:docMk/>
          <pc:sldMk cId="496842416" sldId="295"/>
        </pc:sldMkLst>
        <pc:spChg chg="mod">
          <ac:chgData name="Geoffrey Brannan" userId="f6fa4c2d-47ad-4321-9146-19f46d22e125" providerId="ADAL" clId="{9FAAE89A-D700-4773-95A2-8E1707D585F4}" dt="2021-03-08T15:34:15.149" v="162"/>
          <ac:spMkLst>
            <pc:docMk/>
            <pc:sldMk cId="496842416" sldId="295"/>
            <ac:spMk id="11" creationId="{B7C1CB17-16DF-4B7B-8A8E-E5B5057A9F90}"/>
          </ac:spMkLst>
        </pc:spChg>
        <pc:spChg chg="add mod">
          <ac:chgData name="Geoffrey Brannan" userId="f6fa4c2d-47ad-4321-9146-19f46d22e125" providerId="ADAL" clId="{9FAAE89A-D700-4773-95A2-8E1707D585F4}" dt="2021-03-08T15:37:34.719" v="289" actId="1076"/>
          <ac:spMkLst>
            <pc:docMk/>
            <pc:sldMk cId="496842416" sldId="295"/>
            <ac:spMk id="57" creationId="{1266DA25-9025-4377-B1C3-AF8226D24AFF}"/>
          </ac:spMkLst>
        </pc:spChg>
      </pc:sldChg>
      <pc:sldChg chg="modSp mod">
        <pc:chgData name="Geoffrey Brannan" userId="f6fa4c2d-47ad-4321-9146-19f46d22e125" providerId="ADAL" clId="{9FAAE89A-D700-4773-95A2-8E1707D585F4}" dt="2021-03-09T12:06:22.820" v="705" actId="114"/>
        <pc:sldMkLst>
          <pc:docMk/>
          <pc:sldMk cId="3440743131" sldId="296"/>
        </pc:sldMkLst>
        <pc:spChg chg="mod">
          <ac:chgData name="Geoffrey Brannan" userId="f6fa4c2d-47ad-4321-9146-19f46d22e125" providerId="ADAL" clId="{9FAAE89A-D700-4773-95A2-8E1707D585F4}" dt="2021-03-09T12:06:22.820" v="705" actId="114"/>
          <ac:spMkLst>
            <pc:docMk/>
            <pc:sldMk cId="3440743131" sldId="296"/>
            <ac:spMk id="3" creationId="{572AD2A4-E983-4B63-9FF4-12A66E4804E5}"/>
          </ac:spMkLst>
        </pc:spChg>
      </pc:sldChg>
      <pc:sldChg chg="modSp mod">
        <pc:chgData name="Geoffrey Brannan" userId="f6fa4c2d-47ad-4321-9146-19f46d22e125" providerId="ADAL" clId="{9FAAE89A-D700-4773-95A2-8E1707D585F4}" dt="2021-03-09T12:06:51.984" v="706" actId="114"/>
        <pc:sldMkLst>
          <pc:docMk/>
          <pc:sldMk cId="442160220" sldId="297"/>
        </pc:sldMkLst>
        <pc:spChg chg="mod">
          <ac:chgData name="Geoffrey Brannan" userId="f6fa4c2d-47ad-4321-9146-19f46d22e125" providerId="ADAL" clId="{9FAAE89A-D700-4773-95A2-8E1707D585F4}" dt="2021-03-09T12:06:51.984" v="706" actId="114"/>
          <ac:spMkLst>
            <pc:docMk/>
            <pc:sldMk cId="442160220" sldId="297"/>
            <ac:spMk id="3" creationId="{19560F36-B3EA-4E11-81AA-537BB483F038}"/>
          </ac:spMkLst>
        </pc:spChg>
      </pc:sldChg>
      <pc:sldChg chg="addSp delSp modSp mod">
        <pc:chgData name="Geoffrey Brannan" userId="f6fa4c2d-47ad-4321-9146-19f46d22e125" providerId="ADAL" clId="{9FAAE89A-D700-4773-95A2-8E1707D585F4}" dt="2021-03-08T16:03:50.361" v="470" actId="1076"/>
        <pc:sldMkLst>
          <pc:docMk/>
          <pc:sldMk cId="1473287330" sldId="300"/>
        </pc:sldMkLst>
        <pc:spChg chg="mod">
          <ac:chgData name="Geoffrey Brannan" userId="f6fa4c2d-47ad-4321-9146-19f46d22e125" providerId="ADAL" clId="{9FAAE89A-D700-4773-95A2-8E1707D585F4}" dt="2021-03-08T16:03:50.361" v="470" actId="1076"/>
          <ac:spMkLst>
            <pc:docMk/>
            <pc:sldMk cId="1473287330" sldId="300"/>
            <ac:spMk id="10" creationId="{0E0F87AF-D4A8-491F-8857-1D6D5BCEB8B1}"/>
          </ac:spMkLst>
        </pc:spChg>
        <pc:spChg chg="add del mod">
          <ac:chgData name="Geoffrey Brannan" userId="f6fa4c2d-47ad-4321-9146-19f46d22e125" providerId="ADAL" clId="{9FAAE89A-D700-4773-95A2-8E1707D585F4}" dt="2021-03-08T16:03:39.939" v="469" actId="478"/>
          <ac:spMkLst>
            <pc:docMk/>
            <pc:sldMk cId="1473287330" sldId="300"/>
            <ac:spMk id="15" creationId="{1F3BA092-40A5-4273-97E7-C7832BA9661F}"/>
          </ac:spMkLst>
        </pc:spChg>
        <pc:spChg chg="mod">
          <ac:chgData name="Geoffrey Brannan" userId="f6fa4c2d-47ad-4321-9146-19f46d22e125" providerId="ADAL" clId="{9FAAE89A-D700-4773-95A2-8E1707D585F4}" dt="2021-03-08T15:53:08.293" v="290" actId="1076"/>
          <ac:spMkLst>
            <pc:docMk/>
            <pc:sldMk cId="1473287330" sldId="300"/>
            <ac:spMk id="26" creationId="{0800FB49-8570-46BB-9894-CE4D93B0D790}"/>
          </ac:spMkLst>
        </pc:spChg>
      </pc:sldChg>
      <pc:sldChg chg="modSp mod">
        <pc:chgData name="Geoffrey Brannan" userId="f6fa4c2d-47ad-4321-9146-19f46d22e125" providerId="ADAL" clId="{9FAAE89A-D700-4773-95A2-8E1707D585F4}" dt="2021-03-09T12:08:03.040" v="709" actId="114"/>
        <pc:sldMkLst>
          <pc:docMk/>
          <pc:sldMk cId="1022557729" sldId="301"/>
        </pc:sldMkLst>
        <pc:spChg chg="mod">
          <ac:chgData name="Geoffrey Brannan" userId="f6fa4c2d-47ad-4321-9146-19f46d22e125" providerId="ADAL" clId="{9FAAE89A-D700-4773-95A2-8E1707D585F4}" dt="2021-03-09T12:08:03.040" v="709" actId="114"/>
          <ac:spMkLst>
            <pc:docMk/>
            <pc:sldMk cId="1022557729" sldId="301"/>
            <ac:spMk id="3" creationId="{117DCE5F-628A-41EC-BC87-ADC474B18B53}"/>
          </ac:spMkLst>
        </pc:spChg>
      </pc:sldChg>
      <pc:sldChg chg="modSp mod">
        <pc:chgData name="Geoffrey Brannan" userId="f6fa4c2d-47ad-4321-9146-19f46d22e125" providerId="ADAL" clId="{9FAAE89A-D700-4773-95A2-8E1707D585F4}" dt="2021-03-09T12:07:48.314" v="708" actId="114"/>
        <pc:sldMkLst>
          <pc:docMk/>
          <pc:sldMk cId="710256208" sldId="304"/>
        </pc:sldMkLst>
        <pc:spChg chg="mod">
          <ac:chgData name="Geoffrey Brannan" userId="f6fa4c2d-47ad-4321-9146-19f46d22e125" providerId="ADAL" clId="{9FAAE89A-D700-4773-95A2-8E1707D585F4}" dt="2021-03-09T12:07:41.288" v="707" actId="114"/>
          <ac:spMkLst>
            <pc:docMk/>
            <pc:sldMk cId="710256208" sldId="304"/>
            <ac:spMk id="5" creationId="{E76CF28C-C230-4BE1-BB9D-050B07143E36}"/>
          </ac:spMkLst>
        </pc:spChg>
        <pc:spChg chg="mod">
          <ac:chgData name="Geoffrey Brannan" userId="f6fa4c2d-47ad-4321-9146-19f46d22e125" providerId="ADAL" clId="{9FAAE89A-D700-4773-95A2-8E1707D585F4}" dt="2021-03-09T12:07:48.314" v="708" actId="114"/>
          <ac:spMkLst>
            <pc:docMk/>
            <pc:sldMk cId="710256208" sldId="304"/>
            <ac:spMk id="17" creationId="{CE9E9FB3-C22C-4920-85A0-73AA4F57242C}"/>
          </ac:spMkLst>
        </pc:spChg>
      </pc:sldChg>
      <pc:sldChg chg="modSp mod">
        <pc:chgData name="Geoffrey Brannan" userId="f6fa4c2d-47ad-4321-9146-19f46d22e125" providerId="ADAL" clId="{9FAAE89A-D700-4773-95A2-8E1707D585F4}" dt="2021-03-09T12:08:47.470" v="711" actId="313"/>
        <pc:sldMkLst>
          <pc:docMk/>
          <pc:sldMk cId="1197106433" sldId="305"/>
        </pc:sldMkLst>
        <pc:spChg chg="mod">
          <ac:chgData name="Geoffrey Brannan" userId="f6fa4c2d-47ad-4321-9146-19f46d22e125" providerId="ADAL" clId="{9FAAE89A-D700-4773-95A2-8E1707D585F4}" dt="2021-03-09T12:08:47.470" v="711" actId="313"/>
          <ac:spMkLst>
            <pc:docMk/>
            <pc:sldMk cId="1197106433" sldId="305"/>
            <ac:spMk id="24" creationId="{F260476B-CCA6-412B-A9C5-399C34AE6F05}"/>
          </ac:spMkLst>
        </pc:spChg>
      </pc:sldChg>
      <pc:sldChg chg="modSp mod">
        <pc:chgData name="Geoffrey Brannan" userId="f6fa4c2d-47ad-4321-9146-19f46d22e125" providerId="ADAL" clId="{9FAAE89A-D700-4773-95A2-8E1707D585F4}" dt="2021-03-09T12:02:56.554" v="682" actId="114"/>
        <pc:sldMkLst>
          <pc:docMk/>
          <pc:sldMk cId="3920342998" sldId="311"/>
        </pc:sldMkLst>
        <pc:spChg chg="mod">
          <ac:chgData name="Geoffrey Brannan" userId="f6fa4c2d-47ad-4321-9146-19f46d22e125" providerId="ADAL" clId="{9FAAE89A-D700-4773-95A2-8E1707D585F4}" dt="2021-03-09T12:02:56.554" v="682" actId="114"/>
          <ac:spMkLst>
            <pc:docMk/>
            <pc:sldMk cId="3920342998" sldId="311"/>
            <ac:spMk id="3" creationId="{05CD7E07-BBFD-42F2-A355-0FCF09972832}"/>
          </ac:spMkLst>
        </pc:spChg>
      </pc:sldChg>
      <pc:sldChg chg="modSp mod">
        <pc:chgData name="Geoffrey Brannan" userId="f6fa4c2d-47ad-4321-9146-19f46d22e125" providerId="ADAL" clId="{9FAAE89A-D700-4773-95A2-8E1707D585F4}" dt="2021-03-09T12:12:39.811" v="876" actId="20577"/>
        <pc:sldMkLst>
          <pc:docMk/>
          <pc:sldMk cId="2453917422" sldId="313"/>
        </pc:sldMkLst>
        <pc:spChg chg="mod">
          <ac:chgData name="Geoffrey Brannan" userId="f6fa4c2d-47ad-4321-9146-19f46d22e125" providerId="ADAL" clId="{9FAAE89A-D700-4773-95A2-8E1707D585F4}" dt="2021-03-09T12:12:39.811" v="876" actId="20577"/>
          <ac:spMkLst>
            <pc:docMk/>
            <pc:sldMk cId="2453917422" sldId="313"/>
            <ac:spMk id="3" creationId="{84BD43EE-1E5A-4FE4-BA34-C669C5A122C3}"/>
          </ac:spMkLst>
        </pc:spChg>
      </pc:sldChg>
      <pc:sldChg chg="modSp mod">
        <pc:chgData name="Geoffrey Brannan" userId="f6fa4c2d-47ad-4321-9146-19f46d22e125" providerId="ADAL" clId="{9FAAE89A-D700-4773-95A2-8E1707D585F4}" dt="2021-03-09T12:10:49.200" v="720" actId="114"/>
        <pc:sldMkLst>
          <pc:docMk/>
          <pc:sldMk cId="2439669436" sldId="314"/>
        </pc:sldMkLst>
        <pc:spChg chg="mod">
          <ac:chgData name="Geoffrey Brannan" userId="f6fa4c2d-47ad-4321-9146-19f46d22e125" providerId="ADAL" clId="{9FAAE89A-D700-4773-95A2-8E1707D585F4}" dt="2021-03-09T12:10:49.200" v="720" actId="114"/>
          <ac:spMkLst>
            <pc:docMk/>
            <pc:sldMk cId="2439669436" sldId="314"/>
            <ac:spMk id="3" creationId="{A4086B41-96AC-47F6-A38B-F8CA8F69E472}"/>
          </ac:spMkLst>
        </pc:spChg>
      </pc:sldChg>
      <pc:sldChg chg="modSp mod">
        <pc:chgData name="Geoffrey Brannan" userId="f6fa4c2d-47ad-4321-9146-19f46d22e125" providerId="ADAL" clId="{9FAAE89A-D700-4773-95A2-8E1707D585F4}" dt="2021-03-08T15:31:46.598" v="144" actId="14100"/>
        <pc:sldMkLst>
          <pc:docMk/>
          <pc:sldMk cId="854746193" sldId="315"/>
        </pc:sldMkLst>
        <pc:spChg chg="mod">
          <ac:chgData name="Geoffrey Brannan" userId="f6fa4c2d-47ad-4321-9146-19f46d22e125" providerId="ADAL" clId="{9FAAE89A-D700-4773-95A2-8E1707D585F4}" dt="2021-03-08T15:31:46.598" v="144" actId="14100"/>
          <ac:spMkLst>
            <pc:docMk/>
            <pc:sldMk cId="854746193" sldId="315"/>
            <ac:spMk id="3" creationId="{FCDBB69A-C06F-4B9E-AD55-4570C16EBCC6}"/>
          </ac:spMkLst>
        </pc:spChg>
      </pc:sldChg>
      <pc:sldChg chg="modSp mod">
        <pc:chgData name="Geoffrey Brannan" userId="f6fa4c2d-47ad-4321-9146-19f46d22e125" providerId="ADAL" clId="{9FAAE89A-D700-4773-95A2-8E1707D585F4}" dt="2021-03-08T15:32:48.335" v="146" actId="14100"/>
        <pc:sldMkLst>
          <pc:docMk/>
          <pc:sldMk cId="1113412192" sldId="316"/>
        </pc:sldMkLst>
        <pc:spChg chg="mod">
          <ac:chgData name="Geoffrey Brannan" userId="f6fa4c2d-47ad-4321-9146-19f46d22e125" providerId="ADAL" clId="{9FAAE89A-D700-4773-95A2-8E1707D585F4}" dt="2021-03-08T15:32:48.335" v="146" actId="14100"/>
          <ac:spMkLst>
            <pc:docMk/>
            <pc:sldMk cId="1113412192" sldId="316"/>
            <ac:spMk id="3" creationId="{FCDBB69A-C06F-4B9E-AD55-4570C16EBCC6}"/>
          </ac:spMkLst>
        </pc:spChg>
      </pc:sldChg>
      <pc:sldChg chg="modSp mod">
        <pc:chgData name="Geoffrey Brannan" userId="f6fa4c2d-47ad-4321-9146-19f46d22e125" providerId="ADAL" clId="{9FAAE89A-D700-4773-95A2-8E1707D585F4}" dt="2021-03-09T12:08:35.061" v="710" actId="114"/>
        <pc:sldMkLst>
          <pc:docMk/>
          <pc:sldMk cId="3093999822" sldId="324"/>
        </pc:sldMkLst>
        <pc:spChg chg="mod">
          <ac:chgData name="Geoffrey Brannan" userId="f6fa4c2d-47ad-4321-9146-19f46d22e125" providerId="ADAL" clId="{9FAAE89A-D700-4773-95A2-8E1707D585F4}" dt="2021-03-09T12:08:35.061" v="710" actId="114"/>
          <ac:spMkLst>
            <pc:docMk/>
            <pc:sldMk cId="3093999822" sldId="324"/>
            <ac:spMk id="3" creationId="{BA407EAA-4863-46DD-93C4-DF7437E82670}"/>
          </ac:spMkLst>
        </pc:spChg>
      </pc:sldChg>
      <pc:sldChg chg="modSp mod">
        <pc:chgData name="Geoffrey Brannan" userId="f6fa4c2d-47ad-4321-9146-19f46d22e125" providerId="ADAL" clId="{9FAAE89A-D700-4773-95A2-8E1707D585F4}" dt="2021-03-09T12:09:14.477" v="712" actId="114"/>
        <pc:sldMkLst>
          <pc:docMk/>
          <pc:sldMk cId="260874588" sldId="325"/>
        </pc:sldMkLst>
        <pc:spChg chg="mod">
          <ac:chgData name="Geoffrey Brannan" userId="f6fa4c2d-47ad-4321-9146-19f46d22e125" providerId="ADAL" clId="{9FAAE89A-D700-4773-95A2-8E1707D585F4}" dt="2021-03-09T12:09:14.477" v="712" actId="114"/>
          <ac:spMkLst>
            <pc:docMk/>
            <pc:sldMk cId="260874588" sldId="325"/>
            <ac:spMk id="3" creationId="{BA407EAA-4863-46DD-93C4-DF7437E82670}"/>
          </ac:spMkLst>
        </pc:spChg>
      </pc:sldChg>
      <pc:sldChg chg="modSp mod">
        <pc:chgData name="Geoffrey Brannan" userId="f6fa4c2d-47ad-4321-9146-19f46d22e125" providerId="ADAL" clId="{9FAAE89A-D700-4773-95A2-8E1707D585F4}" dt="2021-03-09T12:09:43.302" v="715" actId="114"/>
        <pc:sldMkLst>
          <pc:docMk/>
          <pc:sldMk cId="1020484718" sldId="328"/>
        </pc:sldMkLst>
        <pc:spChg chg="mod">
          <ac:chgData name="Geoffrey Brannan" userId="f6fa4c2d-47ad-4321-9146-19f46d22e125" providerId="ADAL" clId="{9FAAE89A-D700-4773-95A2-8E1707D585F4}" dt="2021-03-09T12:09:43.302" v="715" actId="114"/>
          <ac:spMkLst>
            <pc:docMk/>
            <pc:sldMk cId="1020484718" sldId="328"/>
            <ac:spMk id="3" creationId="{BA407EAA-4863-46DD-93C4-DF7437E82670}"/>
          </ac:spMkLst>
        </pc:spChg>
      </pc:sldChg>
      <pc:sldChg chg="addSp delSp modSp add mod ord">
        <pc:chgData name="Geoffrey Brannan" userId="f6fa4c2d-47ad-4321-9146-19f46d22e125" providerId="ADAL" clId="{9FAAE89A-D700-4773-95A2-8E1707D585F4}" dt="2021-03-08T16:45:12.354" v="677" actId="1076"/>
        <pc:sldMkLst>
          <pc:docMk/>
          <pc:sldMk cId="3491231833" sldId="330"/>
        </pc:sldMkLst>
        <pc:spChg chg="mod">
          <ac:chgData name="Geoffrey Brannan" userId="f6fa4c2d-47ad-4321-9146-19f46d22e125" providerId="ADAL" clId="{9FAAE89A-D700-4773-95A2-8E1707D585F4}" dt="2021-03-08T16:04:07.427" v="487" actId="20577"/>
          <ac:spMkLst>
            <pc:docMk/>
            <pc:sldMk cId="3491231833" sldId="330"/>
            <ac:spMk id="2" creationId="{4F645C24-E104-4C01-8611-13577FC0FB81}"/>
          </ac:spMkLst>
        </pc:spChg>
        <pc:spChg chg="mod">
          <ac:chgData name="Geoffrey Brannan" userId="f6fa4c2d-47ad-4321-9146-19f46d22e125" providerId="ADAL" clId="{9FAAE89A-D700-4773-95A2-8E1707D585F4}" dt="2021-03-08T16:44:55.897" v="676" actId="1076"/>
          <ac:spMkLst>
            <pc:docMk/>
            <pc:sldMk cId="3491231833" sldId="330"/>
            <ac:spMk id="3" creationId="{84BD43EE-1E5A-4FE4-BA34-C669C5A122C3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4" creationId="{3725C5B1-729A-4F7A-BF4B-75583923FC59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5" creationId="{DBEECCEA-B039-43B4-AD71-5EF4B80DEC5A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6" creationId="{CC99E395-B72C-4610-BD69-1399FE17D18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7" creationId="{F69E1644-49D8-452A-806A-9B7C731A0C89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8" creationId="{A255DA2F-623F-4AA5-B8BF-CD51D67D187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9" creationId="{C5B218FC-41AE-411E-ADF6-6482A240DA0C}"/>
          </ac:spMkLst>
        </pc:spChg>
        <pc:spChg chg="del">
          <ac:chgData name="Geoffrey Brannan" userId="f6fa4c2d-47ad-4321-9146-19f46d22e125" providerId="ADAL" clId="{9FAAE89A-D700-4773-95A2-8E1707D585F4}" dt="2021-03-08T16:04:40.756" v="493" actId="478"/>
          <ac:spMkLst>
            <pc:docMk/>
            <pc:sldMk cId="3491231833" sldId="330"/>
            <ac:spMk id="10" creationId="{0E0F87AF-D4A8-491F-8857-1D6D5BCEB8B1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1" creationId="{35EF9EE3-657D-4D4D-8003-69EF85A1D805}"/>
          </ac:spMkLst>
        </pc:spChg>
        <pc:spChg chg="del">
          <ac:chgData name="Geoffrey Brannan" userId="f6fa4c2d-47ad-4321-9146-19f46d22e125" providerId="ADAL" clId="{9FAAE89A-D700-4773-95A2-8E1707D585F4}" dt="2021-03-08T16:04:34.686" v="491" actId="478"/>
          <ac:spMkLst>
            <pc:docMk/>
            <pc:sldMk cId="3491231833" sldId="330"/>
            <ac:spMk id="12" creationId="{1E271067-1A51-4738-BEB2-863AAB3F2B7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3" creationId="{0694D50C-A659-47F1-92EA-87662C7F0B33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4" creationId="{2E45E007-9FD7-4079-A613-3E8514956FC0}"/>
          </ac:spMkLst>
        </pc:spChg>
        <pc:spChg chg="del">
          <ac:chgData name="Geoffrey Brannan" userId="f6fa4c2d-47ad-4321-9146-19f46d22e125" providerId="ADAL" clId="{9FAAE89A-D700-4773-95A2-8E1707D585F4}" dt="2021-03-08T16:05:13.675" v="511" actId="478"/>
          <ac:spMkLst>
            <pc:docMk/>
            <pc:sldMk cId="3491231833" sldId="330"/>
            <ac:spMk id="15" creationId="{1F3BA092-40A5-4273-97E7-C7832BA9661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6" creationId="{E2B2FEFF-60DA-4391-AAD7-370CB1847C15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7" creationId="{0C0EFBD1-9CE2-4EEB-AC9F-5D975AF1EDD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8" creationId="{99E4DF16-880A-48B2-8376-1B182D8529C8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9" creationId="{09850509-08A1-4CC5-A376-B8E947E5A45A}"/>
          </ac:spMkLst>
        </pc:spChg>
        <pc:spChg chg="del">
          <ac:chgData name="Geoffrey Brannan" userId="f6fa4c2d-47ad-4321-9146-19f46d22e125" providerId="ADAL" clId="{9FAAE89A-D700-4773-95A2-8E1707D585F4}" dt="2021-03-08T16:04:34.686" v="491" actId="478"/>
          <ac:spMkLst>
            <pc:docMk/>
            <pc:sldMk cId="3491231833" sldId="330"/>
            <ac:spMk id="20" creationId="{5EAB1A4C-99E9-4DCC-ABB4-4ADF38798824}"/>
          </ac:spMkLst>
        </pc:spChg>
        <pc:spChg chg="del">
          <ac:chgData name="Geoffrey Brannan" userId="f6fa4c2d-47ad-4321-9146-19f46d22e125" providerId="ADAL" clId="{9FAAE89A-D700-4773-95A2-8E1707D585F4}" dt="2021-03-08T16:04:34.686" v="491" actId="478"/>
          <ac:spMkLst>
            <pc:docMk/>
            <pc:sldMk cId="3491231833" sldId="330"/>
            <ac:spMk id="21" creationId="{677C49E6-B587-42F6-BAE3-54DB0DE34B7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22" creationId="{E2EB159A-87A6-41CF-ACF2-DA31C5D80492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24" creationId="{2B9109B6-0107-480C-8463-3C89272F931C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26" creationId="{0800FB49-8570-46BB-9894-CE4D93B0D790}"/>
          </ac:spMkLst>
        </pc:spChg>
        <pc:spChg chg="del">
          <ac:chgData name="Geoffrey Brannan" userId="f6fa4c2d-47ad-4321-9146-19f46d22e125" providerId="ADAL" clId="{9FAAE89A-D700-4773-95A2-8E1707D585F4}" dt="2021-03-08T16:04:34.686" v="491" actId="478"/>
          <ac:spMkLst>
            <pc:docMk/>
            <pc:sldMk cId="3491231833" sldId="330"/>
            <ac:spMk id="27" creationId="{531BE6EB-18D7-4B86-B051-1183813F5EE9}"/>
          </ac:spMkLst>
        </pc:spChg>
        <pc:spChg chg="del">
          <ac:chgData name="Geoffrey Brannan" userId="f6fa4c2d-47ad-4321-9146-19f46d22e125" providerId="ADAL" clId="{9FAAE89A-D700-4773-95A2-8E1707D585F4}" dt="2021-03-08T16:04:38.017" v="492" actId="478"/>
          <ac:spMkLst>
            <pc:docMk/>
            <pc:sldMk cId="3491231833" sldId="330"/>
            <ac:spMk id="28" creationId="{51FA40CF-F0BB-423A-A09E-659550C84931}"/>
          </ac:spMkLst>
        </pc:spChg>
        <pc:spChg chg="add mod">
          <ac:chgData name="Geoffrey Brannan" userId="f6fa4c2d-47ad-4321-9146-19f46d22e125" providerId="ADAL" clId="{9FAAE89A-D700-4773-95A2-8E1707D585F4}" dt="2021-03-08T16:45:12.354" v="677" actId="1076"/>
          <ac:spMkLst>
            <pc:docMk/>
            <pc:sldMk cId="3491231833" sldId="330"/>
            <ac:spMk id="29" creationId="{DE962EA8-8E57-4323-AE74-3532E9A9CB65}"/>
          </ac:spMkLst>
        </pc:spChg>
        <pc:spChg chg="add del mod">
          <ac:chgData name="Geoffrey Brannan" userId="f6fa4c2d-47ad-4321-9146-19f46d22e125" providerId="ADAL" clId="{9FAAE89A-D700-4773-95A2-8E1707D585F4}" dt="2021-03-08T16:16:52.352" v="584"/>
          <ac:spMkLst>
            <pc:docMk/>
            <pc:sldMk cId="3491231833" sldId="330"/>
            <ac:spMk id="30" creationId="{5CCB5434-47DE-4DF7-8D94-EE561E35FA89}"/>
          </ac:spMkLst>
        </pc:spChg>
        <pc:spChg chg="add mod">
          <ac:chgData name="Geoffrey Brannan" userId="f6fa4c2d-47ad-4321-9146-19f46d22e125" providerId="ADAL" clId="{9FAAE89A-D700-4773-95A2-8E1707D585F4}" dt="2021-03-08T16:45:12.354" v="677" actId="1076"/>
          <ac:spMkLst>
            <pc:docMk/>
            <pc:sldMk cId="3491231833" sldId="330"/>
            <ac:spMk id="31" creationId="{604CEDB4-26E5-4055-8E5A-9E5A3E6A96DA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6T17:06:51.713" idx="1">
    <p:pos x="893" y="1335"/>
    <p:text/>
    <p:extLst>
      <p:ext uri="{C676402C-5697-4E1C-873F-D02D1690AC5C}">
        <p15:threadingInfo xmlns:p15="http://schemas.microsoft.com/office/powerpoint/2012/main" timeZoneBias="0"/>
      </p:ext>
    </p:extLst>
  </p:cm>
  <p:cm authorId="1" dt="2021-03-06T17:06:51.936" idx="2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57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28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68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2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41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6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0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86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0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9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691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66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Rendering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980" y="4109911"/>
            <a:ext cx="3485072" cy="474314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/>
              <a:t>Presentation by Ritchie Brannan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0AAF55E-4B03-4782-9B5B-AA2EFCBA0E2E}"/>
              </a:ext>
            </a:extLst>
          </p:cNvPr>
          <p:cNvSpPr txBox="1">
            <a:spLocks/>
          </p:cNvSpPr>
          <p:nvPr/>
        </p:nvSpPr>
        <p:spPr>
          <a:xfrm>
            <a:off x="7404980" y="1673524"/>
            <a:ext cx="3485072" cy="4743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Norwich University of the ARTS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Positions and directions are usually denoted as the XYZ vector3.</a:t>
            </a:r>
          </a:p>
          <a:p>
            <a:r>
              <a:rPr lang="en-GB" dirty="0"/>
              <a:t>You may also encounter the XYZW </a:t>
            </a:r>
            <a:r>
              <a:rPr lang="en-GB" i="1" dirty="0"/>
              <a:t>homogenous</a:t>
            </a:r>
            <a:r>
              <a:rPr lang="en-GB" dirty="0"/>
              <a:t> vector:</a:t>
            </a:r>
          </a:p>
          <a:p>
            <a:pPr lvl="1"/>
            <a:r>
              <a:rPr lang="en-GB" dirty="0"/>
              <a:t>A vector3 representing a position is usually promoted to XYZW with a W value of 1</a:t>
            </a:r>
          </a:p>
          <a:p>
            <a:pPr lvl="2"/>
            <a:r>
              <a:rPr lang="en-GB" dirty="0"/>
              <a:t>This allows points to be translated when multiplied by an </a:t>
            </a:r>
            <a:r>
              <a:rPr lang="en-GB" i="1" dirty="0"/>
              <a:t>affine</a:t>
            </a:r>
            <a:r>
              <a:rPr lang="en-GB" dirty="0"/>
              <a:t> matrix</a:t>
            </a:r>
          </a:p>
          <a:p>
            <a:pPr lvl="2"/>
            <a:r>
              <a:rPr lang="en-GB" dirty="0"/>
              <a:t>The point will be rotated, scaled and translated (moved) by the transform</a:t>
            </a:r>
          </a:p>
          <a:p>
            <a:pPr lvl="1"/>
            <a:r>
              <a:rPr lang="en-GB" dirty="0"/>
              <a:t>A vector3 representing a direction is usually promoted to XYZW with a W value of 0</a:t>
            </a:r>
          </a:p>
          <a:p>
            <a:pPr lvl="2"/>
            <a:r>
              <a:rPr lang="en-GB" dirty="0"/>
              <a:t>This makes sure that vectors are not translated when multiplied by an </a:t>
            </a:r>
            <a:r>
              <a:rPr lang="en-GB" i="1" dirty="0"/>
              <a:t>affine</a:t>
            </a:r>
            <a:r>
              <a:rPr lang="en-GB" dirty="0"/>
              <a:t> matrix</a:t>
            </a:r>
          </a:p>
          <a:p>
            <a:pPr lvl="2"/>
            <a:r>
              <a:rPr lang="en-GB" dirty="0"/>
              <a:t>The direction will be rotated and scaled, but not translated (moved) by the transform</a:t>
            </a:r>
          </a:p>
          <a:p>
            <a:pPr lvl="1"/>
            <a:r>
              <a:rPr lang="en-GB" dirty="0"/>
              <a:t>You may also encounter </a:t>
            </a:r>
            <a:r>
              <a:rPr lang="en-GB" i="1" dirty="0"/>
              <a:t>homogenous</a:t>
            </a:r>
            <a:r>
              <a:rPr lang="en-GB" dirty="0"/>
              <a:t> vectors as the result of transformation by a projection matrix</a:t>
            </a:r>
          </a:p>
          <a:p>
            <a:pPr lvl="2"/>
            <a:r>
              <a:rPr lang="en-GB" dirty="0"/>
              <a:t>To convert this to a vector3 divide XYZ by W</a:t>
            </a:r>
          </a:p>
          <a:p>
            <a:pPr lvl="2"/>
            <a:r>
              <a:rPr lang="en-GB" dirty="0"/>
              <a:t>This division is also done automatically as part of the rasterization and interpolation of Vertex shader outputs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78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2D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Texture space</a:t>
            </a:r>
          </a:p>
          <a:p>
            <a:pPr marL="36900" lvl="0" indent="0">
              <a:buNone/>
            </a:pPr>
            <a:r>
              <a:rPr lang="en-US" sz="2400" dirty="0"/>
              <a:t> Screen space</a:t>
            </a:r>
          </a:p>
          <a:p>
            <a:pPr marL="36900" lvl="0" indent="0">
              <a:buNone/>
            </a:pPr>
            <a:r>
              <a:rPr lang="en-US" sz="2400" dirty="0"/>
              <a:t> Surface space</a:t>
            </a:r>
          </a:p>
          <a:p>
            <a:pPr marL="36900" lvl="0" indent="0">
              <a:buNone/>
            </a:pPr>
            <a:r>
              <a:rPr lang="en-US" sz="2400" dirty="0"/>
              <a:t> Post-projection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832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8672-4FEE-4C46-8D7E-2B6935BE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F859-8006-4CEB-AE1A-B67BCC65D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General rules of thumb: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411DE-817C-40CB-B499-4823D91CB29D}"/>
              </a:ext>
            </a:extLst>
          </p:cNvPr>
          <p:cNvSpPr/>
          <p:nvPr/>
        </p:nvSpPr>
        <p:spPr>
          <a:xfrm>
            <a:off x="1439140" y="3429001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F4882-BCC7-4E8D-9D30-133AAACD324C}"/>
              </a:ext>
            </a:extLst>
          </p:cNvPr>
          <p:cNvSpPr/>
          <p:nvPr/>
        </p:nvSpPr>
        <p:spPr>
          <a:xfrm>
            <a:off x="3939886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836BD-F82E-44DF-A455-A5E8613B7AF5}"/>
              </a:ext>
            </a:extLst>
          </p:cNvPr>
          <p:cNvSpPr/>
          <p:nvPr/>
        </p:nvSpPr>
        <p:spPr>
          <a:xfrm>
            <a:off x="6440632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E1D7-C4DC-40E2-9756-66BAE18D26E4}"/>
              </a:ext>
            </a:extLst>
          </p:cNvPr>
          <p:cNvSpPr/>
          <p:nvPr/>
        </p:nvSpPr>
        <p:spPr>
          <a:xfrm>
            <a:off x="8941378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BBD7B6-48A5-4114-B0CD-D2AF096D4F80}"/>
              </a:ext>
            </a:extLst>
          </p:cNvPr>
          <p:cNvCxnSpPr/>
          <p:nvPr/>
        </p:nvCxnSpPr>
        <p:spPr>
          <a:xfrm>
            <a:off x="1439140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62557A-1833-43B7-8B52-BCDD5C973899}"/>
              </a:ext>
            </a:extLst>
          </p:cNvPr>
          <p:cNvCxnSpPr/>
          <p:nvPr/>
        </p:nvCxnSpPr>
        <p:spPr>
          <a:xfrm>
            <a:off x="126769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E1DF2A-59F1-4749-A131-B4281D1C0283}"/>
              </a:ext>
            </a:extLst>
          </p:cNvPr>
          <p:cNvCxnSpPr/>
          <p:nvPr/>
        </p:nvCxnSpPr>
        <p:spPr>
          <a:xfrm>
            <a:off x="3939886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4733F8-A067-4A9F-9918-C371E5DCBBB3}"/>
              </a:ext>
            </a:extLst>
          </p:cNvPr>
          <p:cNvCxnSpPr/>
          <p:nvPr/>
        </p:nvCxnSpPr>
        <p:spPr>
          <a:xfrm>
            <a:off x="6440632" y="327660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56E38-8E95-4A2D-B79E-98193CAC5104}"/>
              </a:ext>
            </a:extLst>
          </p:cNvPr>
          <p:cNvCxnSpPr/>
          <p:nvPr/>
        </p:nvCxnSpPr>
        <p:spPr>
          <a:xfrm>
            <a:off x="8941378" y="5479475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175CB-7719-4177-B723-5786263525E9}"/>
              </a:ext>
            </a:extLst>
          </p:cNvPr>
          <p:cNvCxnSpPr/>
          <p:nvPr/>
        </p:nvCxnSpPr>
        <p:spPr>
          <a:xfrm>
            <a:off x="37632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49ADDF-A968-49FC-B2DE-B47396F4E12E}"/>
              </a:ext>
            </a:extLst>
          </p:cNvPr>
          <p:cNvCxnSpPr/>
          <p:nvPr/>
        </p:nvCxnSpPr>
        <p:spPr>
          <a:xfrm>
            <a:off x="62778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5E964B-4948-4029-8EAB-BC5DF25465E1}"/>
              </a:ext>
            </a:extLst>
          </p:cNvPr>
          <p:cNvCxnSpPr/>
          <p:nvPr/>
        </p:nvCxnSpPr>
        <p:spPr>
          <a:xfrm flipV="1">
            <a:off x="10920845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BD331F-4A72-401F-B9A1-A12846748083}"/>
              </a:ext>
            </a:extLst>
          </p:cNvPr>
          <p:cNvSpPr txBox="1"/>
          <p:nvPr/>
        </p:nvSpPr>
        <p:spPr>
          <a:xfrm>
            <a:off x="1439140" y="342900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EF1A81-EAB4-4C89-B4D7-789D1A6B2F49}"/>
              </a:ext>
            </a:extLst>
          </p:cNvPr>
          <p:cNvSpPr txBox="1"/>
          <p:nvPr/>
        </p:nvSpPr>
        <p:spPr>
          <a:xfrm>
            <a:off x="394507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6900F-A712-479A-9A64-9275A6B73AE3}"/>
              </a:ext>
            </a:extLst>
          </p:cNvPr>
          <p:cNvSpPr txBox="1"/>
          <p:nvPr/>
        </p:nvSpPr>
        <p:spPr>
          <a:xfrm>
            <a:off x="644062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7C401-0837-48E9-B6DB-F29333095D04}"/>
              </a:ext>
            </a:extLst>
          </p:cNvPr>
          <p:cNvSpPr txBox="1"/>
          <p:nvPr/>
        </p:nvSpPr>
        <p:spPr>
          <a:xfrm>
            <a:off x="2810747" y="507912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1B2C3-8EB2-4FCC-8867-0146177413FF}"/>
              </a:ext>
            </a:extLst>
          </p:cNvPr>
          <p:cNvSpPr txBox="1"/>
          <p:nvPr/>
        </p:nvSpPr>
        <p:spPr>
          <a:xfrm>
            <a:off x="5311493" y="507911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BB3AB1-99FB-427B-A496-BEE004E8C013}"/>
              </a:ext>
            </a:extLst>
          </p:cNvPr>
          <p:cNvSpPr txBox="1"/>
          <p:nvPr/>
        </p:nvSpPr>
        <p:spPr>
          <a:xfrm>
            <a:off x="7812239" y="507911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16FBC4-4A6C-4E64-A154-2C8410E6F497}"/>
              </a:ext>
            </a:extLst>
          </p:cNvPr>
          <p:cNvSpPr txBox="1"/>
          <p:nvPr/>
        </p:nvSpPr>
        <p:spPr>
          <a:xfrm>
            <a:off x="283323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0A88D-9658-44D4-A50F-37DAEA37FDA3}"/>
              </a:ext>
            </a:extLst>
          </p:cNvPr>
          <p:cNvSpPr txBox="1"/>
          <p:nvPr/>
        </p:nvSpPr>
        <p:spPr>
          <a:xfrm>
            <a:off x="532878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5E0B1-DB1D-4CA4-99E3-3CA8BBB9D10B}"/>
              </a:ext>
            </a:extLst>
          </p:cNvPr>
          <p:cNvSpPr txBox="1"/>
          <p:nvPr/>
        </p:nvSpPr>
        <p:spPr>
          <a:xfrm>
            <a:off x="7817416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95F13-4311-4630-BECF-87A577381807}"/>
              </a:ext>
            </a:extLst>
          </p:cNvPr>
          <p:cNvSpPr txBox="1"/>
          <p:nvPr/>
        </p:nvSpPr>
        <p:spPr>
          <a:xfrm>
            <a:off x="1439140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B6E49-60B3-4631-9C3F-FCEE9AA1ED1C}"/>
              </a:ext>
            </a:extLst>
          </p:cNvPr>
          <p:cNvSpPr txBox="1"/>
          <p:nvPr/>
        </p:nvSpPr>
        <p:spPr>
          <a:xfrm>
            <a:off x="3934709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1EEFE-E552-4CA4-9118-454B9AC018A6}"/>
              </a:ext>
            </a:extLst>
          </p:cNvPr>
          <p:cNvSpPr txBox="1"/>
          <p:nvPr/>
        </p:nvSpPr>
        <p:spPr>
          <a:xfrm>
            <a:off x="6435455" y="5079116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E6ACD5-1EC2-4497-8C7B-41D2245448D0}"/>
              </a:ext>
            </a:extLst>
          </p:cNvPr>
          <p:cNvSpPr txBox="1"/>
          <p:nvPr/>
        </p:nvSpPr>
        <p:spPr>
          <a:xfrm>
            <a:off x="8922324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{-1,-1}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E85401-2D1C-4A09-8C2A-1EEE130164F6}"/>
              </a:ext>
            </a:extLst>
          </p:cNvPr>
          <p:cNvSpPr txBox="1"/>
          <p:nvPr/>
        </p:nvSpPr>
        <p:spPr>
          <a:xfrm>
            <a:off x="8922323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{-1,1}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BC7E6-219B-4F4C-B4B7-55A91234DCF1}"/>
              </a:ext>
            </a:extLst>
          </p:cNvPr>
          <p:cNvSpPr txBox="1"/>
          <p:nvPr/>
        </p:nvSpPr>
        <p:spPr>
          <a:xfrm>
            <a:off x="10303107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{1,-1}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7E2FEB-D1E6-482E-8C3E-D0B8C0D8C0B5}"/>
              </a:ext>
            </a:extLst>
          </p:cNvPr>
          <p:cNvSpPr txBox="1"/>
          <p:nvPr/>
        </p:nvSpPr>
        <p:spPr>
          <a:xfrm>
            <a:off x="10303107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{1,1}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8D6F9D-45A2-4539-8D0D-D1489B1A301F}"/>
              </a:ext>
            </a:extLst>
          </p:cNvPr>
          <p:cNvSpPr txBox="1"/>
          <p:nvPr/>
        </p:nvSpPr>
        <p:spPr>
          <a:xfrm>
            <a:off x="2203396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37C5BE-CC97-4CF0-927F-98FAD8D639E8}"/>
              </a:ext>
            </a:extLst>
          </p:cNvPr>
          <p:cNvSpPr txBox="1"/>
          <p:nvPr/>
        </p:nvSpPr>
        <p:spPr>
          <a:xfrm>
            <a:off x="3499505" y="4223280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6E4AE6-FB0A-45F7-AAFF-0BB0DF0B6648}"/>
              </a:ext>
            </a:extLst>
          </p:cNvPr>
          <p:cNvSpPr txBox="1"/>
          <p:nvPr/>
        </p:nvSpPr>
        <p:spPr>
          <a:xfrm>
            <a:off x="7210175" y="2966877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E18468-97E0-42FF-814A-4741B85EC7B9}"/>
              </a:ext>
            </a:extLst>
          </p:cNvPr>
          <p:cNvSpPr txBox="1"/>
          <p:nvPr/>
        </p:nvSpPr>
        <p:spPr>
          <a:xfrm>
            <a:off x="6003473" y="4223279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5CBFFC-C2E9-496F-8790-975840152CD6}"/>
              </a:ext>
            </a:extLst>
          </p:cNvPr>
          <p:cNvSpPr txBox="1"/>
          <p:nvPr/>
        </p:nvSpPr>
        <p:spPr>
          <a:xfrm>
            <a:off x="9710921" y="5474885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A57163-B713-410A-8DDF-43C2D9CC1D13}"/>
              </a:ext>
            </a:extLst>
          </p:cNvPr>
          <p:cNvSpPr txBox="1"/>
          <p:nvPr/>
        </p:nvSpPr>
        <p:spPr>
          <a:xfrm>
            <a:off x="10893236" y="42232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C48D17-A1CE-4F3C-9804-70DE2F9E272B}"/>
              </a:ext>
            </a:extLst>
          </p:cNvPr>
          <p:cNvSpPr txBox="1"/>
          <p:nvPr/>
        </p:nvSpPr>
        <p:spPr>
          <a:xfrm>
            <a:off x="4709429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94B43-3A64-4A92-B120-D4FE7EE60F1B}"/>
              </a:ext>
            </a:extLst>
          </p:cNvPr>
          <p:cNvSpPr txBox="1"/>
          <p:nvPr/>
        </p:nvSpPr>
        <p:spPr>
          <a:xfrm>
            <a:off x="1001981" y="4223281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E0FC5A-5011-4717-8BE1-D52D8E7AB903}"/>
              </a:ext>
            </a:extLst>
          </p:cNvPr>
          <p:cNvSpPr txBox="1"/>
          <p:nvPr/>
        </p:nvSpPr>
        <p:spPr>
          <a:xfrm>
            <a:off x="8765345" y="2657255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Post-projection space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60E4BE-1969-4A8A-A89D-47B025BB4B7D}"/>
              </a:ext>
            </a:extLst>
          </p:cNvPr>
          <p:cNvSpPr txBox="1"/>
          <p:nvPr/>
        </p:nvSpPr>
        <p:spPr>
          <a:xfrm>
            <a:off x="6348181" y="2663067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Mesh space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1829B5-C4FC-4CB6-B5B0-F0397634157A}"/>
              </a:ext>
            </a:extLst>
          </p:cNvPr>
          <p:cNvSpPr txBox="1"/>
          <p:nvPr/>
        </p:nvSpPr>
        <p:spPr>
          <a:xfrm>
            <a:off x="3799689" y="2660311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Screen space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2DB623-4486-45A0-B3D9-75E8ED8E41A8}"/>
              </a:ext>
            </a:extLst>
          </p:cNvPr>
          <p:cNvSpPr txBox="1"/>
          <p:nvPr/>
        </p:nvSpPr>
        <p:spPr>
          <a:xfrm>
            <a:off x="1358841" y="2652896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Texture 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5724C9-78AE-4487-B56D-24B57E4B9BA5}"/>
              </a:ext>
            </a:extLst>
          </p:cNvPr>
          <p:cNvSpPr txBox="1"/>
          <p:nvPr/>
        </p:nvSpPr>
        <p:spPr>
          <a:xfrm>
            <a:off x="1421823" y="538899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2"/>
                </a:solidFill>
              </a:rPr>
              <a:t>V may be inverted</a:t>
            </a:r>
          </a:p>
        </p:txBody>
      </p:sp>
    </p:spTree>
    <p:extLst>
      <p:ext uri="{BB962C8B-B14F-4D97-AF65-F5344CB8AC3E}">
        <p14:creationId xmlns:p14="http://schemas.microsoft.com/office/powerpoint/2010/main" val="21753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3D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Local/model space</a:t>
            </a:r>
          </a:p>
          <a:p>
            <a:pPr marL="36900" lvl="0" indent="0">
              <a:buNone/>
            </a:pPr>
            <a:r>
              <a:rPr lang="en-US" sz="2400" dirty="0"/>
              <a:t> World space</a:t>
            </a:r>
          </a:p>
          <a:p>
            <a:pPr marL="36900" lvl="0" indent="0">
              <a:buNone/>
            </a:pPr>
            <a:r>
              <a:rPr lang="en-US" sz="2400" dirty="0"/>
              <a:t> Camera space</a:t>
            </a:r>
          </a:p>
          <a:p>
            <a:pPr marL="36900" lvl="0" indent="0">
              <a:buNone/>
            </a:pPr>
            <a:r>
              <a:rPr lang="en-US" sz="2400" dirty="0"/>
              <a:t> Tangent space</a:t>
            </a:r>
          </a:p>
          <a:p>
            <a:pPr marL="36900" lvl="0" indent="0">
              <a:buNone/>
            </a:pPr>
            <a:r>
              <a:rPr lang="en-US" sz="2400" dirty="0"/>
              <a:t> Cube map space</a:t>
            </a:r>
          </a:p>
          <a:p>
            <a:pPr marL="36900" lvl="0" indent="0">
              <a:buNone/>
            </a:pPr>
            <a:r>
              <a:rPr lang="en-US" sz="2400" dirty="0"/>
              <a:t> 3D texture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204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777E-D059-41FF-8771-2956A673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94ED-1467-4BE5-8161-BADF2D32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3" y="2228850"/>
            <a:ext cx="5053793" cy="37147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Tangent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A 3D space relative to a surface.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X and Y axes are the surface tangents.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Z axis is the surface normal.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Cube map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Orientation relative to a Cube map texture.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3D texture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Position relative to a 3D texture.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DF4309-46E4-4597-B5DB-F7D433580E13}"/>
              </a:ext>
            </a:extLst>
          </p:cNvPr>
          <p:cNvSpPr txBox="1">
            <a:spLocks/>
          </p:cNvSpPr>
          <p:nvPr/>
        </p:nvSpPr>
        <p:spPr>
          <a:xfrm>
            <a:off x="1066196" y="2228850"/>
            <a:ext cx="4368250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Local/model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space the model was constructed in.</a:t>
            </a:r>
          </a:p>
          <a:p>
            <a:r>
              <a:rPr lang="en-US" sz="1700" dirty="0"/>
              <a:t>World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‘world’ space an instance of the model has been transformed into.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‘Skinning’ will have been applied.</a:t>
            </a:r>
          </a:p>
          <a:p>
            <a:r>
              <a:rPr lang="en-US" sz="1700" dirty="0"/>
              <a:t>Camera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World space as seen from the camera’s location and orientation.</a:t>
            </a:r>
          </a:p>
        </p:txBody>
      </p:sp>
    </p:spTree>
    <p:extLst>
      <p:ext uri="{BB962C8B-B14F-4D97-AF65-F5344CB8AC3E}">
        <p14:creationId xmlns:p14="http://schemas.microsoft.com/office/powerpoint/2010/main" val="268347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4D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Homogenous space</a:t>
            </a:r>
          </a:p>
          <a:p>
            <a:pPr marL="36900" lvl="0" indent="0">
              <a:buNone/>
            </a:pPr>
            <a:r>
              <a:rPr lang="en-US" sz="2400" dirty="0"/>
              <a:t> Affine space</a:t>
            </a:r>
          </a:p>
          <a:p>
            <a:pPr marL="36900" lvl="0" indent="0">
              <a:buNone/>
            </a:pPr>
            <a:r>
              <a:rPr lang="en-US" sz="2400" dirty="0"/>
              <a:t> Clip space</a:t>
            </a:r>
          </a:p>
          <a:p>
            <a:pPr marL="36900" lvl="0" indent="0">
              <a:buNone/>
            </a:pPr>
            <a:r>
              <a:rPr lang="en-US" sz="2400" dirty="0"/>
              <a:t> Planes</a:t>
            </a:r>
          </a:p>
          <a:p>
            <a:pPr marL="36900" lvl="0" indent="0">
              <a:buNone/>
            </a:pPr>
            <a:r>
              <a:rPr lang="en-US" sz="2400" dirty="0"/>
              <a:t> Quaternions</a:t>
            </a:r>
          </a:p>
          <a:p>
            <a:pPr marL="36900" lvl="0" indent="0">
              <a:buNone/>
            </a:pPr>
            <a:r>
              <a:rPr lang="en-US" sz="2400" dirty="0"/>
              <a:t> …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290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3288-5450-428A-B7CD-2867BCD6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8B8C-3954-4BDA-BBF8-22AF3CFE2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will come across 4D vectors and spaces.</a:t>
            </a:r>
          </a:p>
          <a:p>
            <a:r>
              <a:rPr lang="en-GB" dirty="0"/>
              <a:t>Do not let them scare you!!!</a:t>
            </a:r>
          </a:p>
          <a:p>
            <a:r>
              <a:rPr lang="en-GB" dirty="0"/>
              <a:t>The most common 4D spaces you will encounter are planes and </a:t>
            </a:r>
            <a:r>
              <a:rPr lang="en-GB" i="1" dirty="0"/>
              <a:t>homogenous</a:t>
            </a:r>
            <a:r>
              <a:rPr lang="en-GB" dirty="0"/>
              <a:t> vectors used to distinguish between positions and directions.</a:t>
            </a:r>
          </a:p>
          <a:p>
            <a:r>
              <a:rPr lang="en-GB" dirty="0"/>
              <a:t>You will also encounter </a:t>
            </a:r>
            <a:r>
              <a:rPr lang="en-GB" i="1" dirty="0"/>
              <a:t>quaternions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It is best to think of these as a compact representation of a 3x3 rotation matrix.</a:t>
            </a:r>
          </a:p>
          <a:p>
            <a:pPr lvl="1"/>
            <a:r>
              <a:rPr lang="en-GB" dirty="0"/>
              <a:t>They are often more fool-proof than matrix equivalents.</a:t>
            </a:r>
          </a:p>
        </p:txBody>
      </p:sp>
    </p:spTree>
    <p:extLst>
      <p:ext uri="{BB962C8B-B14F-4D97-AF65-F5344CB8AC3E}">
        <p14:creationId xmlns:p14="http://schemas.microsoft.com/office/powerpoint/2010/main" val="149248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Textures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2D textures</a:t>
            </a:r>
          </a:p>
          <a:p>
            <a:pPr marL="36900" lvl="0" indent="0">
              <a:buNone/>
            </a:pPr>
            <a:r>
              <a:rPr lang="en-US" sz="2400" dirty="0"/>
              <a:t>3D textures</a:t>
            </a:r>
          </a:p>
          <a:p>
            <a:pPr marL="36900" lvl="0" indent="0">
              <a:buNone/>
            </a:pPr>
            <a:r>
              <a:rPr lang="en-US" sz="2400" dirty="0"/>
              <a:t>Cube map textures</a:t>
            </a:r>
          </a:p>
          <a:p>
            <a:pPr marL="36900" lvl="0" indent="0">
              <a:buNone/>
            </a:pPr>
            <a:r>
              <a:rPr lang="en-US" sz="2400" dirty="0"/>
              <a:t>Texture arrays</a:t>
            </a:r>
          </a:p>
          <a:p>
            <a:pPr marL="36900" lvl="0" indent="0">
              <a:buNone/>
            </a:pPr>
            <a:r>
              <a:rPr lang="en-US" sz="2400" dirty="0" err="1"/>
              <a:t>Mip</a:t>
            </a:r>
            <a:r>
              <a:rPr lang="en-US" sz="2400" dirty="0"/>
              <a:t>-Maps</a:t>
            </a:r>
          </a:p>
          <a:p>
            <a:pPr marL="36900" lvl="0" indent="0">
              <a:buNone/>
            </a:pPr>
            <a:r>
              <a:rPr lang="en-US" sz="2400" dirty="0"/>
              <a:t>Other resource types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69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2691850" cy="371474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1400" i="1" dirty="0"/>
              <a:t>Each </a:t>
            </a:r>
            <a:r>
              <a:rPr lang="en-GB" sz="1400" i="1" dirty="0" err="1"/>
              <a:t>mip</a:t>
            </a:r>
            <a:r>
              <a:rPr lang="en-GB" sz="1400" i="1" dirty="0"/>
              <a:t>-map is half the width and height of the previous image:</a:t>
            </a:r>
          </a:p>
        </p:txBody>
      </p:sp>
      <p:sp>
        <p:nvSpPr>
          <p:cNvPr id="4" name="Rectangle 3" descr="Mandrill fac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4841859" y="2146698"/>
            <a:ext cx="2424893" cy="175086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 descr="Mandrill face">
            <a:extLst>
              <a:ext uri="{FF2B5EF4-FFF2-40B4-BE49-F238E27FC236}">
                <a16:creationId xmlns:a16="http://schemas.microsoft.com/office/drawing/2014/main" id="{112410E6-132B-4AB8-A8B7-BD09E77D4E72}"/>
              </a:ext>
            </a:extLst>
          </p:cNvPr>
          <p:cNvSpPr>
            <a:spLocks/>
          </p:cNvSpPr>
          <p:nvPr/>
        </p:nvSpPr>
        <p:spPr>
          <a:xfrm>
            <a:off x="4841859" y="3944647"/>
            <a:ext cx="1212447" cy="87543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 descr="Mandrill face">
            <a:extLst>
              <a:ext uri="{FF2B5EF4-FFF2-40B4-BE49-F238E27FC236}">
                <a16:creationId xmlns:a16="http://schemas.microsoft.com/office/drawing/2014/main" id="{07D8C55F-5398-45E6-BF8B-871265BB7BA6}"/>
              </a:ext>
            </a:extLst>
          </p:cNvPr>
          <p:cNvSpPr>
            <a:spLocks/>
          </p:cNvSpPr>
          <p:nvPr/>
        </p:nvSpPr>
        <p:spPr>
          <a:xfrm>
            <a:off x="4841859" y="4866406"/>
            <a:ext cx="606224" cy="4377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 descr="Mandrill face">
            <a:extLst>
              <a:ext uri="{FF2B5EF4-FFF2-40B4-BE49-F238E27FC236}">
                <a16:creationId xmlns:a16="http://schemas.microsoft.com/office/drawing/2014/main" id="{9BC458BD-B956-43A2-B345-B72A0FCB2F6F}"/>
              </a:ext>
            </a:extLst>
          </p:cNvPr>
          <p:cNvSpPr>
            <a:spLocks/>
          </p:cNvSpPr>
          <p:nvPr/>
        </p:nvSpPr>
        <p:spPr>
          <a:xfrm>
            <a:off x="4841859" y="5350448"/>
            <a:ext cx="303112" cy="21885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 descr="Mandrill face">
            <a:extLst>
              <a:ext uri="{FF2B5EF4-FFF2-40B4-BE49-F238E27FC236}">
                <a16:creationId xmlns:a16="http://schemas.microsoft.com/office/drawing/2014/main" id="{585CDC9A-71FA-4A2F-B380-2A8A381BC900}"/>
              </a:ext>
            </a:extLst>
          </p:cNvPr>
          <p:cNvSpPr>
            <a:spLocks/>
          </p:cNvSpPr>
          <p:nvPr/>
        </p:nvSpPr>
        <p:spPr>
          <a:xfrm>
            <a:off x="4841859" y="5616388"/>
            <a:ext cx="151556" cy="1094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46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3990714" cy="371474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1400" i="1" dirty="0"/>
              <a:t>A 3D texture consists of multiple 2D texture ‘planes’:</a:t>
            </a:r>
          </a:p>
        </p:txBody>
      </p:sp>
      <p:sp>
        <p:nvSpPr>
          <p:cNvPr id="4" name="Rectangle 3" descr="Cacti in the wild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5377950" y="2454697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acti in the wild">
            <a:extLst>
              <a:ext uri="{FF2B5EF4-FFF2-40B4-BE49-F238E27FC236}">
                <a16:creationId xmlns:a16="http://schemas.microsoft.com/office/drawing/2014/main" id="{2B34DA5D-B60A-468D-8BFB-E470D77C703C}"/>
              </a:ext>
            </a:extLst>
          </p:cNvPr>
          <p:cNvSpPr>
            <a:spLocks/>
          </p:cNvSpPr>
          <p:nvPr/>
        </p:nvSpPr>
        <p:spPr>
          <a:xfrm>
            <a:off x="5346458" y="243537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acti in the wild">
            <a:extLst>
              <a:ext uri="{FF2B5EF4-FFF2-40B4-BE49-F238E27FC236}">
                <a16:creationId xmlns:a16="http://schemas.microsoft.com/office/drawing/2014/main" id="{C1591C31-E862-477B-B04C-F5724B5ECEF5}"/>
              </a:ext>
            </a:extLst>
          </p:cNvPr>
          <p:cNvSpPr>
            <a:spLocks/>
          </p:cNvSpPr>
          <p:nvPr/>
        </p:nvSpPr>
        <p:spPr>
          <a:xfrm>
            <a:off x="5314966" y="2416049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acti in the wild">
            <a:extLst>
              <a:ext uri="{FF2B5EF4-FFF2-40B4-BE49-F238E27FC236}">
                <a16:creationId xmlns:a16="http://schemas.microsoft.com/office/drawing/2014/main" id="{914CF5D5-79B9-4DF5-A180-339E8CA23978}"/>
              </a:ext>
            </a:extLst>
          </p:cNvPr>
          <p:cNvSpPr>
            <a:spLocks/>
          </p:cNvSpPr>
          <p:nvPr/>
        </p:nvSpPr>
        <p:spPr>
          <a:xfrm>
            <a:off x="5290704" y="2396725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acti in the wild">
            <a:extLst>
              <a:ext uri="{FF2B5EF4-FFF2-40B4-BE49-F238E27FC236}">
                <a16:creationId xmlns:a16="http://schemas.microsoft.com/office/drawing/2014/main" id="{5045C96C-3DB3-4C78-8123-A256760784CA}"/>
              </a:ext>
            </a:extLst>
          </p:cNvPr>
          <p:cNvSpPr>
            <a:spLocks/>
          </p:cNvSpPr>
          <p:nvPr/>
        </p:nvSpPr>
        <p:spPr>
          <a:xfrm>
            <a:off x="5253581" y="2377401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acti in the wild">
            <a:extLst>
              <a:ext uri="{FF2B5EF4-FFF2-40B4-BE49-F238E27FC236}">
                <a16:creationId xmlns:a16="http://schemas.microsoft.com/office/drawing/2014/main" id="{77667766-B112-46BE-8BFF-D5E012D3C855}"/>
              </a:ext>
            </a:extLst>
          </p:cNvPr>
          <p:cNvSpPr>
            <a:spLocks/>
          </p:cNvSpPr>
          <p:nvPr/>
        </p:nvSpPr>
        <p:spPr>
          <a:xfrm>
            <a:off x="5216458" y="2354702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acti in the wild">
            <a:extLst>
              <a:ext uri="{FF2B5EF4-FFF2-40B4-BE49-F238E27FC236}">
                <a16:creationId xmlns:a16="http://schemas.microsoft.com/office/drawing/2014/main" id="{66FFC335-932B-4778-80B8-6EE47F534F55}"/>
              </a:ext>
            </a:extLst>
          </p:cNvPr>
          <p:cNvSpPr>
            <a:spLocks/>
          </p:cNvSpPr>
          <p:nvPr/>
        </p:nvSpPr>
        <p:spPr>
          <a:xfrm>
            <a:off x="5186665" y="233200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acti in the wild">
            <a:extLst>
              <a:ext uri="{FF2B5EF4-FFF2-40B4-BE49-F238E27FC236}">
                <a16:creationId xmlns:a16="http://schemas.microsoft.com/office/drawing/2014/main" id="{06A88908-453C-4460-A30B-DDCB0A133D77}"/>
              </a:ext>
            </a:extLst>
          </p:cNvPr>
          <p:cNvSpPr>
            <a:spLocks/>
          </p:cNvSpPr>
          <p:nvPr/>
        </p:nvSpPr>
        <p:spPr>
          <a:xfrm>
            <a:off x="5377950" y="3956587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acti in the wild">
            <a:extLst>
              <a:ext uri="{FF2B5EF4-FFF2-40B4-BE49-F238E27FC236}">
                <a16:creationId xmlns:a16="http://schemas.microsoft.com/office/drawing/2014/main" id="{35104093-2F71-428F-BBDE-9F89FC5004B9}"/>
              </a:ext>
            </a:extLst>
          </p:cNvPr>
          <p:cNvSpPr>
            <a:spLocks/>
          </p:cNvSpPr>
          <p:nvPr/>
        </p:nvSpPr>
        <p:spPr>
          <a:xfrm>
            <a:off x="5346458" y="393726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acti in the wild">
            <a:extLst>
              <a:ext uri="{FF2B5EF4-FFF2-40B4-BE49-F238E27FC236}">
                <a16:creationId xmlns:a16="http://schemas.microsoft.com/office/drawing/2014/main" id="{2CFB97D1-AAFF-4EAD-964C-F38F8E2CA0A3}"/>
              </a:ext>
            </a:extLst>
          </p:cNvPr>
          <p:cNvSpPr>
            <a:spLocks/>
          </p:cNvSpPr>
          <p:nvPr/>
        </p:nvSpPr>
        <p:spPr>
          <a:xfrm>
            <a:off x="5314966" y="3917939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acti in the wild">
            <a:extLst>
              <a:ext uri="{FF2B5EF4-FFF2-40B4-BE49-F238E27FC236}">
                <a16:creationId xmlns:a16="http://schemas.microsoft.com/office/drawing/2014/main" id="{AED94573-FF1B-47DB-A5A9-6D194FCBCF21}"/>
              </a:ext>
            </a:extLst>
          </p:cNvPr>
          <p:cNvSpPr>
            <a:spLocks/>
          </p:cNvSpPr>
          <p:nvPr/>
        </p:nvSpPr>
        <p:spPr>
          <a:xfrm>
            <a:off x="5290704" y="3898615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acti in the wild">
            <a:extLst>
              <a:ext uri="{FF2B5EF4-FFF2-40B4-BE49-F238E27FC236}">
                <a16:creationId xmlns:a16="http://schemas.microsoft.com/office/drawing/2014/main" id="{D4B60BA7-38B4-4A2B-9859-466B74AD74D3}"/>
              </a:ext>
            </a:extLst>
          </p:cNvPr>
          <p:cNvSpPr>
            <a:spLocks/>
          </p:cNvSpPr>
          <p:nvPr/>
        </p:nvSpPr>
        <p:spPr>
          <a:xfrm>
            <a:off x="5253581" y="3879291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acti in the wild">
            <a:extLst>
              <a:ext uri="{FF2B5EF4-FFF2-40B4-BE49-F238E27FC236}">
                <a16:creationId xmlns:a16="http://schemas.microsoft.com/office/drawing/2014/main" id="{2008EACF-0B50-47DE-8B6C-AA328C030CAD}"/>
              </a:ext>
            </a:extLst>
          </p:cNvPr>
          <p:cNvSpPr>
            <a:spLocks/>
          </p:cNvSpPr>
          <p:nvPr/>
        </p:nvSpPr>
        <p:spPr>
          <a:xfrm>
            <a:off x="5216458" y="3856592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acti in the wild">
            <a:extLst>
              <a:ext uri="{FF2B5EF4-FFF2-40B4-BE49-F238E27FC236}">
                <a16:creationId xmlns:a16="http://schemas.microsoft.com/office/drawing/2014/main" id="{DBA4C5D0-C6FE-4F31-93FE-32FB61A27F1E}"/>
              </a:ext>
            </a:extLst>
          </p:cNvPr>
          <p:cNvSpPr>
            <a:spLocks/>
          </p:cNvSpPr>
          <p:nvPr/>
        </p:nvSpPr>
        <p:spPr>
          <a:xfrm>
            <a:off x="5186665" y="383389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acti in the wild">
            <a:extLst>
              <a:ext uri="{FF2B5EF4-FFF2-40B4-BE49-F238E27FC236}">
                <a16:creationId xmlns:a16="http://schemas.microsoft.com/office/drawing/2014/main" id="{09AFA5CF-42AF-4503-B6BA-BE499587927C}"/>
              </a:ext>
            </a:extLst>
          </p:cNvPr>
          <p:cNvSpPr>
            <a:spLocks/>
          </p:cNvSpPr>
          <p:nvPr/>
        </p:nvSpPr>
        <p:spPr>
          <a:xfrm>
            <a:off x="5377950" y="4790695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acti in the wild">
            <a:extLst>
              <a:ext uri="{FF2B5EF4-FFF2-40B4-BE49-F238E27FC236}">
                <a16:creationId xmlns:a16="http://schemas.microsoft.com/office/drawing/2014/main" id="{CAEFE2C5-4F35-4FAF-9E19-37153D95CC66}"/>
              </a:ext>
            </a:extLst>
          </p:cNvPr>
          <p:cNvSpPr>
            <a:spLocks/>
          </p:cNvSpPr>
          <p:nvPr/>
        </p:nvSpPr>
        <p:spPr>
          <a:xfrm>
            <a:off x="5346458" y="477137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acti in the wild">
            <a:extLst>
              <a:ext uri="{FF2B5EF4-FFF2-40B4-BE49-F238E27FC236}">
                <a16:creationId xmlns:a16="http://schemas.microsoft.com/office/drawing/2014/main" id="{8A0B1B44-2DC9-4D48-B8F6-F4D880878982}"/>
              </a:ext>
            </a:extLst>
          </p:cNvPr>
          <p:cNvSpPr>
            <a:spLocks/>
          </p:cNvSpPr>
          <p:nvPr/>
        </p:nvSpPr>
        <p:spPr>
          <a:xfrm>
            <a:off x="5314966" y="4752047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acti in the wild">
            <a:extLst>
              <a:ext uri="{FF2B5EF4-FFF2-40B4-BE49-F238E27FC236}">
                <a16:creationId xmlns:a16="http://schemas.microsoft.com/office/drawing/2014/main" id="{7EEC39C0-0462-48DD-AA38-E1D757A26C94}"/>
              </a:ext>
            </a:extLst>
          </p:cNvPr>
          <p:cNvSpPr>
            <a:spLocks/>
          </p:cNvSpPr>
          <p:nvPr/>
        </p:nvSpPr>
        <p:spPr>
          <a:xfrm>
            <a:off x="5290704" y="4732723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acti in the wild">
            <a:extLst>
              <a:ext uri="{FF2B5EF4-FFF2-40B4-BE49-F238E27FC236}">
                <a16:creationId xmlns:a16="http://schemas.microsoft.com/office/drawing/2014/main" id="{838C416B-9615-47FA-986A-C9D60B6C6769}"/>
              </a:ext>
            </a:extLst>
          </p:cNvPr>
          <p:cNvSpPr>
            <a:spLocks/>
          </p:cNvSpPr>
          <p:nvPr/>
        </p:nvSpPr>
        <p:spPr>
          <a:xfrm>
            <a:off x="5253581" y="4713399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acti in the wild">
            <a:extLst>
              <a:ext uri="{FF2B5EF4-FFF2-40B4-BE49-F238E27FC236}">
                <a16:creationId xmlns:a16="http://schemas.microsoft.com/office/drawing/2014/main" id="{89443DBC-1A9A-4BF2-8A11-B50FD3E08F21}"/>
              </a:ext>
            </a:extLst>
          </p:cNvPr>
          <p:cNvSpPr>
            <a:spLocks/>
          </p:cNvSpPr>
          <p:nvPr/>
        </p:nvSpPr>
        <p:spPr>
          <a:xfrm>
            <a:off x="5216458" y="4690700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acti in the wild">
            <a:extLst>
              <a:ext uri="{FF2B5EF4-FFF2-40B4-BE49-F238E27FC236}">
                <a16:creationId xmlns:a16="http://schemas.microsoft.com/office/drawing/2014/main" id="{25555F99-9C7E-4E93-8291-726A61D6F273}"/>
              </a:ext>
            </a:extLst>
          </p:cNvPr>
          <p:cNvSpPr>
            <a:spLocks/>
          </p:cNvSpPr>
          <p:nvPr/>
        </p:nvSpPr>
        <p:spPr>
          <a:xfrm>
            <a:off x="5186665" y="466800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acti in the wild">
            <a:extLst>
              <a:ext uri="{FF2B5EF4-FFF2-40B4-BE49-F238E27FC236}">
                <a16:creationId xmlns:a16="http://schemas.microsoft.com/office/drawing/2014/main" id="{4E4CB62E-CA70-4554-80AA-29010DC8607A}"/>
              </a:ext>
            </a:extLst>
          </p:cNvPr>
          <p:cNvSpPr>
            <a:spLocks/>
          </p:cNvSpPr>
          <p:nvPr/>
        </p:nvSpPr>
        <p:spPr>
          <a:xfrm>
            <a:off x="5378451" y="5266846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acti in the wild">
            <a:extLst>
              <a:ext uri="{FF2B5EF4-FFF2-40B4-BE49-F238E27FC236}">
                <a16:creationId xmlns:a16="http://schemas.microsoft.com/office/drawing/2014/main" id="{C2BF07BE-1116-4349-8A9C-3440D2D15CBB}"/>
              </a:ext>
            </a:extLst>
          </p:cNvPr>
          <p:cNvSpPr>
            <a:spLocks/>
          </p:cNvSpPr>
          <p:nvPr/>
        </p:nvSpPr>
        <p:spPr>
          <a:xfrm>
            <a:off x="5346959" y="524752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acti in the wild">
            <a:extLst>
              <a:ext uri="{FF2B5EF4-FFF2-40B4-BE49-F238E27FC236}">
                <a16:creationId xmlns:a16="http://schemas.microsoft.com/office/drawing/2014/main" id="{D2C0C478-E62F-46BA-B089-C83C8F19413A}"/>
              </a:ext>
            </a:extLst>
          </p:cNvPr>
          <p:cNvSpPr>
            <a:spLocks/>
          </p:cNvSpPr>
          <p:nvPr/>
        </p:nvSpPr>
        <p:spPr>
          <a:xfrm>
            <a:off x="5315467" y="5228198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acti in the wild">
            <a:extLst>
              <a:ext uri="{FF2B5EF4-FFF2-40B4-BE49-F238E27FC236}">
                <a16:creationId xmlns:a16="http://schemas.microsoft.com/office/drawing/2014/main" id="{D395C276-7E98-4EF2-A0CE-8A4D58E005CE}"/>
              </a:ext>
            </a:extLst>
          </p:cNvPr>
          <p:cNvSpPr>
            <a:spLocks/>
          </p:cNvSpPr>
          <p:nvPr/>
        </p:nvSpPr>
        <p:spPr>
          <a:xfrm>
            <a:off x="5291205" y="5208874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acti in the wild">
            <a:extLst>
              <a:ext uri="{FF2B5EF4-FFF2-40B4-BE49-F238E27FC236}">
                <a16:creationId xmlns:a16="http://schemas.microsoft.com/office/drawing/2014/main" id="{6B9FF2DB-556A-4CB6-8399-E0A3D4CFB657}"/>
              </a:ext>
            </a:extLst>
          </p:cNvPr>
          <p:cNvSpPr>
            <a:spLocks/>
          </p:cNvSpPr>
          <p:nvPr/>
        </p:nvSpPr>
        <p:spPr>
          <a:xfrm>
            <a:off x="5254082" y="5189550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acti in the wild">
            <a:extLst>
              <a:ext uri="{FF2B5EF4-FFF2-40B4-BE49-F238E27FC236}">
                <a16:creationId xmlns:a16="http://schemas.microsoft.com/office/drawing/2014/main" id="{BD0BE139-9D30-448A-A34D-F7519CDF18D5}"/>
              </a:ext>
            </a:extLst>
          </p:cNvPr>
          <p:cNvSpPr>
            <a:spLocks/>
          </p:cNvSpPr>
          <p:nvPr/>
        </p:nvSpPr>
        <p:spPr>
          <a:xfrm>
            <a:off x="5216959" y="5166851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acti in the wild">
            <a:extLst>
              <a:ext uri="{FF2B5EF4-FFF2-40B4-BE49-F238E27FC236}">
                <a16:creationId xmlns:a16="http://schemas.microsoft.com/office/drawing/2014/main" id="{B77715D3-26CD-4A10-AC36-946A464BBEC4}"/>
              </a:ext>
            </a:extLst>
          </p:cNvPr>
          <p:cNvSpPr>
            <a:spLocks/>
          </p:cNvSpPr>
          <p:nvPr/>
        </p:nvSpPr>
        <p:spPr>
          <a:xfrm>
            <a:off x="5187166" y="514415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41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Abstraction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C1CB17-16DF-4B7B-8A8E-E5B5057A9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2030017" cy="328288"/>
          </a:xfrm>
        </p:spPr>
        <p:txBody>
          <a:bodyPr>
            <a:normAutofit/>
          </a:bodyPr>
          <a:lstStyle/>
          <a:p>
            <a:r>
              <a:rPr lang="en-GB" sz="1400" i="1" dirty="0"/>
              <a:t>Faces must be square: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Cube-Map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4" name="Rectangle 3" descr="Cup and saucer on tabl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/>
          <p:nvPr/>
        </p:nvSpPr>
        <p:spPr>
          <a:xfrm>
            <a:off x="1630661" y="2772419"/>
            <a:ext cx="1313151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 descr="Cup and saucer on table">
            <a:extLst>
              <a:ext uri="{FF2B5EF4-FFF2-40B4-BE49-F238E27FC236}">
                <a16:creationId xmlns:a16="http://schemas.microsoft.com/office/drawing/2014/main" id="{C94777D7-1D2F-4B86-9DED-A128DED26667}"/>
              </a:ext>
            </a:extLst>
          </p:cNvPr>
          <p:cNvSpPr/>
          <p:nvPr/>
        </p:nvSpPr>
        <p:spPr>
          <a:xfrm>
            <a:off x="3149725" y="2772419"/>
            <a:ext cx="1313151" cy="131315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up and saucer on table">
            <a:extLst>
              <a:ext uri="{FF2B5EF4-FFF2-40B4-BE49-F238E27FC236}">
                <a16:creationId xmlns:a16="http://schemas.microsoft.com/office/drawing/2014/main" id="{0FFB34FD-8690-48E7-BD93-0F6948ED62E1}"/>
              </a:ext>
            </a:extLst>
          </p:cNvPr>
          <p:cNvSpPr/>
          <p:nvPr/>
        </p:nvSpPr>
        <p:spPr>
          <a:xfrm>
            <a:off x="4668789" y="2772419"/>
            <a:ext cx="1313151" cy="131315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up and saucer on table">
            <a:extLst>
              <a:ext uri="{FF2B5EF4-FFF2-40B4-BE49-F238E27FC236}">
                <a16:creationId xmlns:a16="http://schemas.microsoft.com/office/drawing/2014/main" id="{9407B9B2-4931-4940-8A58-FAB7E2F53470}"/>
              </a:ext>
            </a:extLst>
          </p:cNvPr>
          <p:cNvSpPr/>
          <p:nvPr/>
        </p:nvSpPr>
        <p:spPr>
          <a:xfrm>
            <a:off x="9225981" y="2772421"/>
            <a:ext cx="1313151" cy="131315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up and saucer on table">
            <a:extLst>
              <a:ext uri="{FF2B5EF4-FFF2-40B4-BE49-F238E27FC236}">
                <a16:creationId xmlns:a16="http://schemas.microsoft.com/office/drawing/2014/main" id="{1B6BF19B-CC92-4A63-9C30-B6A66593DCB7}"/>
              </a:ext>
            </a:extLst>
          </p:cNvPr>
          <p:cNvSpPr/>
          <p:nvPr/>
        </p:nvSpPr>
        <p:spPr>
          <a:xfrm>
            <a:off x="6187853" y="2772420"/>
            <a:ext cx="1313151" cy="131315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up and saucer on table">
            <a:extLst>
              <a:ext uri="{FF2B5EF4-FFF2-40B4-BE49-F238E27FC236}">
                <a16:creationId xmlns:a16="http://schemas.microsoft.com/office/drawing/2014/main" id="{632697B5-DF72-45B8-9F93-3C34780E8F21}"/>
              </a:ext>
            </a:extLst>
          </p:cNvPr>
          <p:cNvSpPr/>
          <p:nvPr/>
        </p:nvSpPr>
        <p:spPr>
          <a:xfrm>
            <a:off x="7706917" y="2772422"/>
            <a:ext cx="1313151" cy="131315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up and saucer on table">
            <a:extLst>
              <a:ext uri="{FF2B5EF4-FFF2-40B4-BE49-F238E27FC236}">
                <a16:creationId xmlns:a16="http://schemas.microsoft.com/office/drawing/2014/main" id="{B0C5B77B-D146-4CB1-BFD4-C11B2DEBCF99}"/>
              </a:ext>
            </a:extLst>
          </p:cNvPr>
          <p:cNvSpPr/>
          <p:nvPr/>
        </p:nvSpPr>
        <p:spPr>
          <a:xfrm>
            <a:off x="1634751" y="4140560"/>
            <a:ext cx="656576" cy="65657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up and saucer on table">
            <a:extLst>
              <a:ext uri="{FF2B5EF4-FFF2-40B4-BE49-F238E27FC236}">
                <a16:creationId xmlns:a16="http://schemas.microsoft.com/office/drawing/2014/main" id="{18E5925F-21DF-4156-A9EC-512F11993D02}"/>
              </a:ext>
            </a:extLst>
          </p:cNvPr>
          <p:cNvSpPr/>
          <p:nvPr/>
        </p:nvSpPr>
        <p:spPr>
          <a:xfrm>
            <a:off x="1634751" y="4852121"/>
            <a:ext cx="328288" cy="32828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up and saucer on table">
            <a:extLst>
              <a:ext uri="{FF2B5EF4-FFF2-40B4-BE49-F238E27FC236}">
                <a16:creationId xmlns:a16="http://schemas.microsoft.com/office/drawing/2014/main" id="{DB474585-DFB1-4A61-8C56-611F3B8D2412}"/>
              </a:ext>
            </a:extLst>
          </p:cNvPr>
          <p:cNvSpPr/>
          <p:nvPr/>
        </p:nvSpPr>
        <p:spPr>
          <a:xfrm>
            <a:off x="1634751" y="5235394"/>
            <a:ext cx="164144" cy="16414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up and saucer on table">
            <a:extLst>
              <a:ext uri="{FF2B5EF4-FFF2-40B4-BE49-F238E27FC236}">
                <a16:creationId xmlns:a16="http://schemas.microsoft.com/office/drawing/2014/main" id="{966EF934-A5DA-48E9-9FE4-789C1F7BF069}"/>
              </a:ext>
            </a:extLst>
          </p:cNvPr>
          <p:cNvSpPr/>
          <p:nvPr/>
        </p:nvSpPr>
        <p:spPr>
          <a:xfrm>
            <a:off x="1634751" y="5457229"/>
            <a:ext cx="82072" cy="820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up and saucer on table">
            <a:extLst>
              <a:ext uri="{FF2B5EF4-FFF2-40B4-BE49-F238E27FC236}">
                <a16:creationId xmlns:a16="http://schemas.microsoft.com/office/drawing/2014/main" id="{D9655C86-37F7-42A6-85F8-35E300B01A9D}"/>
              </a:ext>
            </a:extLst>
          </p:cNvPr>
          <p:cNvSpPr/>
          <p:nvPr/>
        </p:nvSpPr>
        <p:spPr>
          <a:xfrm flipH="1">
            <a:off x="1634751" y="5596992"/>
            <a:ext cx="22860" cy="2286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up and saucer on table">
            <a:extLst>
              <a:ext uri="{FF2B5EF4-FFF2-40B4-BE49-F238E27FC236}">
                <a16:creationId xmlns:a16="http://schemas.microsoft.com/office/drawing/2014/main" id="{000AF36C-FCD8-4AFB-9E88-72933E9D8187}"/>
              </a:ext>
            </a:extLst>
          </p:cNvPr>
          <p:cNvSpPr/>
          <p:nvPr/>
        </p:nvSpPr>
        <p:spPr>
          <a:xfrm>
            <a:off x="3149725" y="4140560"/>
            <a:ext cx="656576" cy="65657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up and saucer on table">
            <a:extLst>
              <a:ext uri="{FF2B5EF4-FFF2-40B4-BE49-F238E27FC236}">
                <a16:creationId xmlns:a16="http://schemas.microsoft.com/office/drawing/2014/main" id="{FD0CA0A7-51BB-482A-A59B-09F969BFFB57}"/>
              </a:ext>
            </a:extLst>
          </p:cNvPr>
          <p:cNvSpPr/>
          <p:nvPr/>
        </p:nvSpPr>
        <p:spPr>
          <a:xfrm>
            <a:off x="3149725" y="4852121"/>
            <a:ext cx="328288" cy="3282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up and saucer on table">
            <a:extLst>
              <a:ext uri="{FF2B5EF4-FFF2-40B4-BE49-F238E27FC236}">
                <a16:creationId xmlns:a16="http://schemas.microsoft.com/office/drawing/2014/main" id="{44A686CE-1CE4-4759-B211-16D88B594DDC}"/>
              </a:ext>
            </a:extLst>
          </p:cNvPr>
          <p:cNvSpPr/>
          <p:nvPr/>
        </p:nvSpPr>
        <p:spPr>
          <a:xfrm>
            <a:off x="3149725" y="5235394"/>
            <a:ext cx="164144" cy="16414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up and saucer on table">
            <a:extLst>
              <a:ext uri="{FF2B5EF4-FFF2-40B4-BE49-F238E27FC236}">
                <a16:creationId xmlns:a16="http://schemas.microsoft.com/office/drawing/2014/main" id="{BD6AE72B-ACB9-4863-8788-7FFDBF490B25}"/>
              </a:ext>
            </a:extLst>
          </p:cNvPr>
          <p:cNvSpPr/>
          <p:nvPr/>
        </p:nvSpPr>
        <p:spPr>
          <a:xfrm>
            <a:off x="3149725" y="5457229"/>
            <a:ext cx="82072" cy="820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up and saucer on table">
            <a:extLst>
              <a:ext uri="{FF2B5EF4-FFF2-40B4-BE49-F238E27FC236}">
                <a16:creationId xmlns:a16="http://schemas.microsoft.com/office/drawing/2014/main" id="{33B78501-8FE3-4E74-BAD8-A58D0FA9B427}"/>
              </a:ext>
            </a:extLst>
          </p:cNvPr>
          <p:cNvSpPr/>
          <p:nvPr/>
        </p:nvSpPr>
        <p:spPr>
          <a:xfrm flipH="1">
            <a:off x="3149725" y="5596992"/>
            <a:ext cx="22860" cy="2286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up and saucer on table">
            <a:extLst>
              <a:ext uri="{FF2B5EF4-FFF2-40B4-BE49-F238E27FC236}">
                <a16:creationId xmlns:a16="http://schemas.microsoft.com/office/drawing/2014/main" id="{1D28A451-5AF8-4F5F-9581-D1C0142EE6D5}"/>
              </a:ext>
            </a:extLst>
          </p:cNvPr>
          <p:cNvSpPr/>
          <p:nvPr/>
        </p:nvSpPr>
        <p:spPr>
          <a:xfrm>
            <a:off x="4664699" y="4140560"/>
            <a:ext cx="656576" cy="65657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up and saucer on table">
            <a:extLst>
              <a:ext uri="{FF2B5EF4-FFF2-40B4-BE49-F238E27FC236}">
                <a16:creationId xmlns:a16="http://schemas.microsoft.com/office/drawing/2014/main" id="{7334307A-C245-4B5B-B112-FCC5154FEE5A}"/>
              </a:ext>
            </a:extLst>
          </p:cNvPr>
          <p:cNvSpPr/>
          <p:nvPr/>
        </p:nvSpPr>
        <p:spPr>
          <a:xfrm>
            <a:off x="4664699" y="4852121"/>
            <a:ext cx="328288" cy="32828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up and saucer on table">
            <a:extLst>
              <a:ext uri="{FF2B5EF4-FFF2-40B4-BE49-F238E27FC236}">
                <a16:creationId xmlns:a16="http://schemas.microsoft.com/office/drawing/2014/main" id="{E3822D73-EC7D-4FB3-8BA4-8020D8C02A46}"/>
              </a:ext>
            </a:extLst>
          </p:cNvPr>
          <p:cNvSpPr/>
          <p:nvPr/>
        </p:nvSpPr>
        <p:spPr>
          <a:xfrm>
            <a:off x="4664699" y="5235394"/>
            <a:ext cx="164144" cy="16414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up and saucer on table">
            <a:extLst>
              <a:ext uri="{FF2B5EF4-FFF2-40B4-BE49-F238E27FC236}">
                <a16:creationId xmlns:a16="http://schemas.microsoft.com/office/drawing/2014/main" id="{20A8A449-BD29-413D-BB26-4191DFBB4FEF}"/>
              </a:ext>
            </a:extLst>
          </p:cNvPr>
          <p:cNvSpPr/>
          <p:nvPr/>
        </p:nvSpPr>
        <p:spPr>
          <a:xfrm>
            <a:off x="4664699" y="5457229"/>
            <a:ext cx="82072" cy="820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up and saucer on table">
            <a:extLst>
              <a:ext uri="{FF2B5EF4-FFF2-40B4-BE49-F238E27FC236}">
                <a16:creationId xmlns:a16="http://schemas.microsoft.com/office/drawing/2014/main" id="{FF86B885-48CA-4EF1-8E08-406807F75E90}"/>
              </a:ext>
            </a:extLst>
          </p:cNvPr>
          <p:cNvSpPr/>
          <p:nvPr/>
        </p:nvSpPr>
        <p:spPr>
          <a:xfrm flipH="1">
            <a:off x="4664699" y="5596992"/>
            <a:ext cx="22860" cy="2286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up and saucer on table">
            <a:extLst>
              <a:ext uri="{FF2B5EF4-FFF2-40B4-BE49-F238E27FC236}">
                <a16:creationId xmlns:a16="http://schemas.microsoft.com/office/drawing/2014/main" id="{F49038A4-AB71-406E-99FA-E988E6EB59FC}"/>
              </a:ext>
            </a:extLst>
          </p:cNvPr>
          <p:cNvSpPr/>
          <p:nvPr/>
        </p:nvSpPr>
        <p:spPr>
          <a:xfrm>
            <a:off x="6182956" y="4140560"/>
            <a:ext cx="656576" cy="656576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up and saucer on table">
            <a:extLst>
              <a:ext uri="{FF2B5EF4-FFF2-40B4-BE49-F238E27FC236}">
                <a16:creationId xmlns:a16="http://schemas.microsoft.com/office/drawing/2014/main" id="{8DA338DF-5F2F-4E09-85A0-C88CBF2D51E4}"/>
              </a:ext>
            </a:extLst>
          </p:cNvPr>
          <p:cNvSpPr/>
          <p:nvPr/>
        </p:nvSpPr>
        <p:spPr>
          <a:xfrm>
            <a:off x="6182956" y="4852121"/>
            <a:ext cx="328288" cy="32828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up and saucer on table">
            <a:extLst>
              <a:ext uri="{FF2B5EF4-FFF2-40B4-BE49-F238E27FC236}">
                <a16:creationId xmlns:a16="http://schemas.microsoft.com/office/drawing/2014/main" id="{66BFCF0B-F935-49D4-9048-E1222D689CE8}"/>
              </a:ext>
            </a:extLst>
          </p:cNvPr>
          <p:cNvSpPr/>
          <p:nvPr/>
        </p:nvSpPr>
        <p:spPr>
          <a:xfrm>
            <a:off x="6182956" y="5235394"/>
            <a:ext cx="164144" cy="16414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up and saucer on table">
            <a:extLst>
              <a:ext uri="{FF2B5EF4-FFF2-40B4-BE49-F238E27FC236}">
                <a16:creationId xmlns:a16="http://schemas.microsoft.com/office/drawing/2014/main" id="{8712C91B-0F99-4821-8551-E6161D4CE2D5}"/>
              </a:ext>
            </a:extLst>
          </p:cNvPr>
          <p:cNvSpPr/>
          <p:nvPr/>
        </p:nvSpPr>
        <p:spPr>
          <a:xfrm>
            <a:off x="6182956" y="5457229"/>
            <a:ext cx="82072" cy="8207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up and saucer on table">
            <a:extLst>
              <a:ext uri="{FF2B5EF4-FFF2-40B4-BE49-F238E27FC236}">
                <a16:creationId xmlns:a16="http://schemas.microsoft.com/office/drawing/2014/main" id="{737872B2-F87F-4CA6-B2B9-780E2A864E82}"/>
              </a:ext>
            </a:extLst>
          </p:cNvPr>
          <p:cNvSpPr/>
          <p:nvPr/>
        </p:nvSpPr>
        <p:spPr>
          <a:xfrm flipH="1">
            <a:off x="6182956" y="5596992"/>
            <a:ext cx="22860" cy="2286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up and saucer on table">
            <a:extLst>
              <a:ext uri="{FF2B5EF4-FFF2-40B4-BE49-F238E27FC236}">
                <a16:creationId xmlns:a16="http://schemas.microsoft.com/office/drawing/2014/main" id="{5BDBFD8C-E7F6-4FBC-8C38-EE0C43284C54}"/>
              </a:ext>
            </a:extLst>
          </p:cNvPr>
          <p:cNvSpPr/>
          <p:nvPr/>
        </p:nvSpPr>
        <p:spPr>
          <a:xfrm>
            <a:off x="7701213" y="4140560"/>
            <a:ext cx="656576" cy="656576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up and saucer on table">
            <a:extLst>
              <a:ext uri="{FF2B5EF4-FFF2-40B4-BE49-F238E27FC236}">
                <a16:creationId xmlns:a16="http://schemas.microsoft.com/office/drawing/2014/main" id="{F072C21D-7A62-461F-8829-F6A17F9A4C9B}"/>
              </a:ext>
            </a:extLst>
          </p:cNvPr>
          <p:cNvSpPr/>
          <p:nvPr/>
        </p:nvSpPr>
        <p:spPr>
          <a:xfrm>
            <a:off x="7701213" y="4852121"/>
            <a:ext cx="328288" cy="32828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up and saucer on table">
            <a:extLst>
              <a:ext uri="{FF2B5EF4-FFF2-40B4-BE49-F238E27FC236}">
                <a16:creationId xmlns:a16="http://schemas.microsoft.com/office/drawing/2014/main" id="{BAF0E619-7944-4D7D-B84E-E3CB6BA9BADC}"/>
              </a:ext>
            </a:extLst>
          </p:cNvPr>
          <p:cNvSpPr/>
          <p:nvPr/>
        </p:nvSpPr>
        <p:spPr>
          <a:xfrm>
            <a:off x="7701213" y="5235394"/>
            <a:ext cx="164144" cy="16414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 descr="Cup and saucer on table">
            <a:extLst>
              <a:ext uri="{FF2B5EF4-FFF2-40B4-BE49-F238E27FC236}">
                <a16:creationId xmlns:a16="http://schemas.microsoft.com/office/drawing/2014/main" id="{FC00D745-D0D7-425A-9503-54F5D3F06185}"/>
              </a:ext>
            </a:extLst>
          </p:cNvPr>
          <p:cNvSpPr/>
          <p:nvPr/>
        </p:nvSpPr>
        <p:spPr>
          <a:xfrm>
            <a:off x="7701213" y="5457229"/>
            <a:ext cx="82072" cy="8207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 descr="Cup and saucer on table">
            <a:extLst>
              <a:ext uri="{FF2B5EF4-FFF2-40B4-BE49-F238E27FC236}">
                <a16:creationId xmlns:a16="http://schemas.microsoft.com/office/drawing/2014/main" id="{690291FE-236C-414C-9B54-62C2F5F3798C}"/>
              </a:ext>
            </a:extLst>
          </p:cNvPr>
          <p:cNvSpPr/>
          <p:nvPr/>
        </p:nvSpPr>
        <p:spPr>
          <a:xfrm flipH="1">
            <a:off x="7701213" y="5596992"/>
            <a:ext cx="22860" cy="2286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 descr="Cup and saucer on table">
            <a:extLst>
              <a:ext uri="{FF2B5EF4-FFF2-40B4-BE49-F238E27FC236}">
                <a16:creationId xmlns:a16="http://schemas.microsoft.com/office/drawing/2014/main" id="{20946BC9-0F54-4B2A-9FCB-CF8F7843AC90}"/>
              </a:ext>
            </a:extLst>
          </p:cNvPr>
          <p:cNvSpPr/>
          <p:nvPr/>
        </p:nvSpPr>
        <p:spPr>
          <a:xfrm>
            <a:off x="9219470" y="4140560"/>
            <a:ext cx="656576" cy="65657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 descr="Cup and saucer on table">
            <a:extLst>
              <a:ext uri="{FF2B5EF4-FFF2-40B4-BE49-F238E27FC236}">
                <a16:creationId xmlns:a16="http://schemas.microsoft.com/office/drawing/2014/main" id="{A20DFB6B-F8C8-48F7-ACA8-5EB6B35DAD02}"/>
              </a:ext>
            </a:extLst>
          </p:cNvPr>
          <p:cNvSpPr/>
          <p:nvPr/>
        </p:nvSpPr>
        <p:spPr>
          <a:xfrm>
            <a:off x="9219470" y="4852121"/>
            <a:ext cx="328288" cy="32828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 descr="Cup and saucer on table">
            <a:extLst>
              <a:ext uri="{FF2B5EF4-FFF2-40B4-BE49-F238E27FC236}">
                <a16:creationId xmlns:a16="http://schemas.microsoft.com/office/drawing/2014/main" id="{9EC79484-4249-4755-B7F5-B56ED2E901F7}"/>
              </a:ext>
            </a:extLst>
          </p:cNvPr>
          <p:cNvSpPr/>
          <p:nvPr/>
        </p:nvSpPr>
        <p:spPr>
          <a:xfrm>
            <a:off x="9219470" y="5235394"/>
            <a:ext cx="164144" cy="16414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 descr="Cup and saucer on table">
            <a:extLst>
              <a:ext uri="{FF2B5EF4-FFF2-40B4-BE49-F238E27FC236}">
                <a16:creationId xmlns:a16="http://schemas.microsoft.com/office/drawing/2014/main" id="{4F6FCB06-9D7C-4A96-9CF5-DC16565FF3E4}"/>
              </a:ext>
            </a:extLst>
          </p:cNvPr>
          <p:cNvSpPr/>
          <p:nvPr/>
        </p:nvSpPr>
        <p:spPr>
          <a:xfrm>
            <a:off x="9219470" y="5457229"/>
            <a:ext cx="82072" cy="8207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 descr="Cup and saucer on table">
            <a:extLst>
              <a:ext uri="{FF2B5EF4-FFF2-40B4-BE49-F238E27FC236}">
                <a16:creationId xmlns:a16="http://schemas.microsoft.com/office/drawing/2014/main" id="{6E6AA041-1029-4DBE-8C61-3E22C849FD6D}"/>
              </a:ext>
            </a:extLst>
          </p:cNvPr>
          <p:cNvSpPr/>
          <p:nvPr/>
        </p:nvSpPr>
        <p:spPr>
          <a:xfrm flipH="1">
            <a:off x="9219470" y="5596992"/>
            <a:ext cx="22860" cy="2286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651AE1-C7EB-4AA5-8230-033EEEC946E2}"/>
              </a:ext>
            </a:extLst>
          </p:cNvPr>
          <p:cNvSpPr txBox="1"/>
          <p:nvPr/>
        </p:nvSpPr>
        <p:spPr>
          <a:xfrm>
            <a:off x="1834127" y="24130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56188-F0C3-48AD-860A-AB981E4C61B1}"/>
              </a:ext>
            </a:extLst>
          </p:cNvPr>
          <p:cNvSpPr txBox="1"/>
          <p:nvPr/>
        </p:nvSpPr>
        <p:spPr>
          <a:xfrm>
            <a:off x="3349101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Left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F5B93-0D25-4AF5-9B43-C682F67E7CC7}"/>
              </a:ext>
            </a:extLst>
          </p:cNvPr>
          <p:cNvSpPr txBox="1"/>
          <p:nvPr/>
        </p:nvSpPr>
        <p:spPr>
          <a:xfrm>
            <a:off x="4864075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Front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5AA4A-5C8E-49E5-978B-01211A1BF5FE}"/>
              </a:ext>
            </a:extLst>
          </p:cNvPr>
          <p:cNvSpPr txBox="1"/>
          <p:nvPr/>
        </p:nvSpPr>
        <p:spPr>
          <a:xfrm>
            <a:off x="6387228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Right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0EFD-F5E1-4859-8453-2F81A7CD1AA9}"/>
              </a:ext>
            </a:extLst>
          </p:cNvPr>
          <p:cNvSpPr txBox="1"/>
          <p:nvPr/>
        </p:nvSpPr>
        <p:spPr>
          <a:xfrm>
            <a:off x="7900589" y="24335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Back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2B4726-E8EE-40D4-AEF6-3A07ABDE98F3}"/>
              </a:ext>
            </a:extLst>
          </p:cNvPr>
          <p:cNvSpPr txBox="1"/>
          <p:nvPr/>
        </p:nvSpPr>
        <p:spPr>
          <a:xfrm>
            <a:off x="9431060" y="241902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Bottom</a:t>
            </a:r>
          </a:p>
        </p:txBody>
      </p:sp>
      <p:sp>
        <p:nvSpPr>
          <p:cNvPr id="57" name="Content Placeholder 10">
            <a:extLst>
              <a:ext uri="{FF2B5EF4-FFF2-40B4-BE49-F238E27FC236}">
                <a16:creationId xmlns:a16="http://schemas.microsoft.com/office/drawing/2014/main" id="{1266DA25-9025-4377-B1C3-AF8226D24AFF}"/>
              </a:ext>
            </a:extLst>
          </p:cNvPr>
          <p:cNvSpPr txBox="1">
            <a:spLocks/>
          </p:cNvSpPr>
          <p:nvPr/>
        </p:nvSpPr>
        <p:spPr>
          <a:xfrm>
            <a:off x="3451905" y="5746174"/>
            <a:ext cx="5277542" cy="3054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GB" sz="1400" i="1" dirty="0"/>
              <a:t>*Cube-maps are accessed using a UVW direction vector rather than a position</a:t>
            </a:r>
          </a:p>
        </p:txBody>
      </p:sp>
    </p:spTree>
    <p:extLst>
      <p:ext uri="{BB962C8B-B14F-4D97-AF65-F5344CB8AC3E}">
        <p14:creationId xmlns:p14="http://schemas.microsoft.com/office/powerpoint/2010/main" val="49684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array texture is exactly what it sounds line – an array of textures.</a:t>
            </a:r>
          </a:p>
          <a:p>
            <a:r>
              <a:rPr lang="en-GB" dirty="0"/>
              <a:t>The textures in the array must all be of the same fundamental type:</a:t>
            </a:r>
          </a:p>
          <a:p>
            <a:pPr lvl="1"/>
            <a:r>
              <a:rPr lang="en-GB" dirty="0"/>
              <a:t>2D Textures or 3D Textures or Cube Maps.</a:t>
            </a:r>
          </a:p>
          <a:p>
            <a:pPr lvl="1"/>
            <a:r>
              <a:rPr lang="en-GB" dirty="0"/>
              <a:t>The top level textures (i.e. ignoring </a:t>
            </a:r>
            <a:r>
              <a:rPr lang="en-GB" dirty="0" err="1"/>
              <a:t>mip</a:t>
            </a:r>
            <a:r>
              <a:rPr lang="en-GB" dirty="0"/>
              <a:t>-maps) must all be the same size.</a:t>
            </a:r>
          </a:p>
          <a:p>
            <a:pPr lvl="1"/>
            <a:r>
              <a:rPr lang="en-GB" dirty="0"/>
              <a:t>The textures must all have the same pixel format type.</a:t>
            </a:r>
          </a:p>
        </p:txBody>
      </p:sp>
    </p:spTree>
    <p:extLst>
      <p:ext uri="{BB962C8B-B14F-4D97-AF65-F5344CB8AC3E}">
        <p14:creationId xmlns:p14="http://schemas.microsoft.com/office/powerpoint/2010/main" val="155660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Resource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22" y="2076450"/>
            <a:ext cx="10353762" cy="3714749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Textures are a specialisation of the lower level Buffer Resource type.</a:t>
            </a:r>
          </a:p>
          <a:p>
            <a:r>
              <a:rPr lang="en-GB" dirty="0"/>
              <a:t>Buffers can also exist as raw data buffers or have other specialised uses.</a:t>
            </a:r>
          </a:p>
          <a:p>
            <a:r>
              <a:rPr lang="en-GB" dirty="0"/>
              <a:t>Commonly used Buffer Resources include:</a:t>
            </a:r>
          </a:p>
          <a:p>
            <a:pPr lvl="1"/>
            <a:r>
              <a:rPr lang="en-GB" dirty="0"/>
              <a:t>Shader Constant Buffers:</a:t>
            </a:r>
          </a:p>
          <a:p>
            <a:pPr lvl="2"/>
            <a:r>
              <a:rPr lang="en-GB" dirty="0"/>
              <a:t>These contain an array of constants that are used to configure shader behaviour.</a:t>
            </a:r>
          </a:p>
          <a:p>
            <a:pPr lvl="2"/>
            <a:r>
              <a:rPr lang="en-GB" dirty="0"/>
              <a:t>These often include transform and projection matrices for the vertex shader, descriptions of lights for use in pixel shaders and other constants like colours.</a:t>
            </a:r>
          </a:p>
          <a:p>
            <a:pPr lvl="1"/>
            <a:r>
              <a:rPr lang="en-GB" dirty="0"/>
              <a:t>Vertex Buffers</a:t>
            </a:r>
          </a:p>
          <a:p>
            <a:pPr lvl="1"/>
            <a:r>
              <a:rPr lang="en-GB" dirty="0"/>
              <a:t>Index Buffers</a:t>
            </a:r>
          </a:p>
          <a:p>
            <a:r>
              <a:rPr lang="en-GB" dirty="0"/>
              <a:t>More advanced buffer access can be achieved using </a:t>
            </a:r>
            <a:r>
              <a:rPr lang="en-GB" i="1" dirty="0"/>
              <a:t>Unordered Access Views </a:t>
            </a:r>
            <a:r>
              <a:rPr lang="en-GB" dirty="0"/>
              <a:t>(UAVs):</a:t>
            </a:r>
          </a:p>
          <a:p>
            <a:pPr lvl="1"/>
            <a:r>
              <a:rPr lang="en-GB" dirty="0"/>
              <a:t>These enable access patterns including Linked Lists, FIFO, LIFO and improved random access.</a:t>
            </a:r>
          </a:p>
          <a:p>
            <a:pPr lvl="1"/>
            <a:r>
              <a:rPr lang="en-GB" dirty="0"/>
              <a:t>Uses include: Order Independent Transparency (OIT), Tiled Lighting Lists, Ray-Tracing and more…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46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Texture caching</a:t>
            </a:r>
          </a:p>
          <a:p>
            <a:pPr marL="36900" lvl="0" indent="0">
              <a:buNone/>
            </a:pPr>
            <a:r>
              <a:rPr lang="en-US" sz="2400" dirty="0"/>
              <a:t>Texture filtering</a:t>
            </a:r>
          </a:p>
          <a:p>
            <a:pPr marL="36900" lvl="0" indent="0">
              <a:buNone/>
            </a:pPr>
            <a:r>
              <a:rPr lang="en-US" sz="2400" dirty="0"/>
              <a:t>Texture wrap/clamp/bound</a:t>
            </a:r>
          </a:p>
          <a:p>
            <a:pPr marL="36900" lvl="0" indent="0">
              <a:buNone/>
            </a:pPr>
            <a:r>
              <a:rPr lang="en-US" sz="2400" dirty="0"/>
              <a:t>Format conversion</a:t>
            </a:r>
          </a:p>
        </p:txBody>
      </p:sp>
    </p:spTree>
    <p:extLst>
      <p:ext uri="{BB962C8B-B14F-4D97-AF65-F5344CB8AC3E}">
        <p14:creationId xmlns:p14="http://schemas.microsoft.com/office/powerpoint/2010/main" val="155563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Typically only 16 Samplers are available for use.</a:t>
            </a:r>
          </a:p>
          <a:p>
            <a:r>
              <a:rPr lang="en-GB" dirty="0"/>
              <a:t>Samplers handle texture filtering and blending including </a:t>
            </a:r>
            <a:r>
              <a:rPr lang="en-GB" dirty="0" err="1"/>
              <a:t>mip</a:t>
            </a:r>
            <a:r>
              <a:rPr lang="en-GB" dirty="0"/>
              <a:t>-maps:</a:t>
            </a:r>
          </a:p>
          <a:p>
            <a:pPr lvl="1"/>
            <a:r>
              <a:rPr lang="en-GB" dirty="0"/>
              <a:t>Point sampling will return the closest </a:t>
            </a:r>
            <a:r>
              <a:rPr lang="en-GB" i="1" dirty="0" err="1"/>
              <a:t>texel</a:t>
            </a:r>
            <a:r>
              <a:rPr lang="en-GB" dirty="0"/>
              <a:t> to the sampling point.</a:t>
            </a:r>
          </a:p>
          <a:p>
            <a:pPr lvl="1"/>
            <a:r>
              <a:rPr lang="en-GB" dirty="0"/>
              <a:t>Bilinear blends between the closest </a:t>
            </a:r>
            <a:r>
              <a:rPr lang="en-GB" i="1" dirty="0" err="1"/>
              <a:t>texels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There are multiple other filtering types…</a:t>
            </a:r>
          </a:p>
          <a:p>
            <a:r>
              <a:rPr lang="en-GB" dirty="0"/>
              <a:t>Samplers specify what should happen when the UV coordinate is outside the 0:1 range:</a:t>
            </a:r>
          </a:p>
          <a:p>
            <a:pPr lvl="1"/>
            <a:r>
              <a:rPr lang="en-GB" dirty="0"/>
              <a:t>Wrapping causes the sampler to treat the texture as tiled/repeated.</a:t>
            </a:r>
          </a:p>
          <a:p>
            <a:pPr lvl="1"/>
            <a:r>
              <a:rPr lang="en-GB" dirty="0"/>
              <a:t>Clamping causes the sampler to clamp the UV to the 0:1 range.</a:t>
            </a:r>
          </a:p>
          <a:p>
            <a:pPr lvl="1"/>
            <a:r>
              <a:rPr lang="en-GB" dirty="0"/>
              <a:t>Constant causes the sampler to return a fixed value if the coordinate is out of range.</a:t>
            </a:r>
          </a:p>
        </p:txBody>
      </p:sp>
    </p:spTree>
    <p:extLst>
      <p:ext uri="{BB962C8B-B14F-4D97-AF65-F5344CB8AC3E}">
        <p14:creationId xmlns:p14="http://schemas.microsoft.com/office/powerpoint/2010/main" val="3440743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Samplers can also perform some basic format conversions:</a:t>
            </a:r>
          </a:p>
          <a:p>
            <a:pPr lvl="1"/>
            <a:r>
              <a:rPr lang="en-GB" dirty="0"/>
              <a:t>RGB to SRGB and SRGB to RGB</a:t>
            </a:r>
          </a:p>
          <a:p>
            <a:pPr lvl="1"/>
            <a:r>
              <a:rPr lang="en-GB" dirty="0"/>
              <a:t>Reads and writes to some compressed colour formats</a:t>
            </a:r>
          </a:p>
          <a:p>
            <a:pPr lvl="1"/>
            <a:r>
              <a:rPr lang="en-GB" dirty="0"/>
              <a:t>Reads and writes to some compressed memory optimised buffer formats</a:t>
            </a:r>
          </a:p>
          <a:p>
            <a:r>
              <a:rPr lang="en-GB" dirty="0"/>
              <a:t>Samplers interact with the Texture Cache to minimise latency and bandwidth.</a:t>
            </a:r>
          </a:p>
        </p:txBody>
      </p:sp>
    </p:spTree>
    <p:extLst>
      <p:ext uri="{BB962C8B-B14F-4D97-AF65-F5344CB8AC3E}">
        <p14:creationId xmlns:p14="http://schemas.microsoft.com/office/powerpoint/2010/main" val="3531452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Anisotropy</a:t>
            </a:r>
          </a:p>
          <a:p>
            <a:pPr marL="36900" lvl="0" indent="0">
              <a:buNone/>
            </a:pPr>
            <a:r>
              <a:rPr lang="en-US" sz="2400" dirty="0"/>
              <a:t>Derivatives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Sub-sampling</a:t>
            </a:r>
          </a:p>
          <a:p>
            <a:pPr marL="36900" lvl="0" indent="0">
              <a:buNone/>
            </a:pPr>
            <a:r>
              <a:rPr lang="en-US" sz="2400" dirty="0"/>
              <a:t>Non-sampler indexed access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50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Samplers interact with </a:t>
            </a:r>
            <a:r>
              <a:rPr lang="en-GB" i="1" dirty="0"/>
              <a:t>the Rasterizer </a:t>
            </a:r>
            <a:r>
              <a:rPr lang="en-GB" dirty="0"/>
              <a:t>to determine parameters required for filtering.</a:t>
            </a:r>
          </a:p>
          <a:p>
            <a:r>
              <a:rPr lang="en-GB" dirty="0"/>
              <a:t>The main parameters supplied by </a:t>
            </a:r>
            <a:r>
              <a:rPr lang="en-GB" i="1" dirty="0"/>
              <a:t>the Rasterizer </a:t>
            </a:r>
            <a:r>
              <a:rPr lang="en-GB" dirty="0"/>
              <a:t>are pixel to pixel </a:t>
            </a:r>
            <a:r>
              <a:rPr lang="en-GB" i="1" dirty="0"/>
              <a:t>derivatives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These are the rates of change in parameters such as UV coordinates.</a:t>
            </a:r>
          </a:p>
          <a:p>
            <a:pPr lvl="1"/>
            <a:r>
              <a:rPr lang="en-GB" i="1" dirty="0"/>
              <a:t>Derivatives </a:t>
            </a:r>
            <a:r>
              <a:rPr lang="en-GB" dirty="0"/>
              <a:t>help describe the relationship between </a:t>
            </a:r>
            <a:r>
              <a:rPr lang="en-GB" i="1" dirty="0" err="1"/>
              <a:t>texel</a:t>
            </a:r>
            <a:r>
              <a:rPr lang="en-GB" dirty="0"/>
              <a:t> size and screen pixel size.</a:t>
            </a:r>
          </a:p>
          <a:p>
            <a:pPr lvl="1"/>
            <a:r>
              <a:rPr lang="en-GB" dirty="0"/>
              <a:t>This influences </a:t>
            </a:r>
            <a:r>
              <a:rPr lang="en-GB" dirty="0" err="1"/>
              <a:t>mip</a:t>
            </a:r>
            <a:r>
              <a:rPr lang="en-GB" dirty="0"/>
              <a:t>-map choice and filtering to optimise both appearance and performance.</a:t>
            </a:r>
          </a:p>
          <a:p>
            <a:pPr lvl="1"/>
            <a:r>
              <a:rPr lang="en-GB" i="1" dirty="0"/>
              <a:t>Derivatives</a:t>
            </a:r>
            <a:r>
              <a:rPr lang="en-GB" dirty="0"/>
              <a:t> used by the Sampler can be manually over-ridden in shader code.</a:t>
            </a:r>
          </a:p>
          <a:p>
            <a:r>
              <a:rPr lang="en-GB" dirty="0"/>
              <a:t>Problems can occur with Shader UV manipulation:</a:t>
            </a:r>
          </a:p>
          <a:p>
            <a:pPr lvl="1"/>
            <a:r>
              <a:rPr lang="en-GB" dirty="0"/>
              <a:t>Non-linear UV discontinuities can result in large or discontinuous </a:t>
            </a:r>
            <a:r>
              <a:rPr lang="en-GB" i="1" dirty="0"/>
              <a:t>derivatives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This can result in filtering causing </a:t>
            </a:r>
            <a:r>
              <a:rPr lang="en-GB" i="1" dirty="0"/>
              <a:t>tearing</a:t>
            </a:r>
            <a:r>
              <a:rPr lang="en-GB" dirty="0"/>
              <a:t> of the texture.</a:t>
            </a:r>
          </a:p>
        </p:txBody>
      </p:sp>
    </p:spTree>
    <p:extLst>
      <p:ext uri="{BB962C8B-B14F-4D97-AF65-F5344CB8AC3E}">
        <p14:creationId xmlns:p14="http://schemas.microsoft.com/office/powerpoint/2010/main" val="442160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Perspective correct texturing:</a:t>
            </a:r>
          </a:p>
          <a:p>
            <a:pPr lvl="1"/>
            <a:r>
              <a:rPr lang="en-GB" dirty="0"/>
              <a:t>This accounts for the conversion of linear 3D interpolation to 2D rasterization.</a:t>
            </a:r>
          </a:p>
          <a:p>
            <a:pPr lvl="1"/>
            <a:r>
              <a:rPr lang="en-GB" dirty="0"/>
              <a:t>The conversion means that the 2D interpolation is non-linear (curved).</a:t>
            </a:r>
          </a:p>
          <a:p>
            <a:r>
              <a:rPr lang="en-GB" dirty="0"/>
              <a:t>Most perspective correction processing is done by </a:t>
            </a:r>
            <a:r>
              <a:rPr lang="en-GB" i="1" dirty="0"/>
              <a:t>the Rasterizer</a:t>
            </a:r>
            <a:r>
              <a:rPr lang="en-GB" dirty="0"/>
              <a:t> and</a:t>
            </a:r>
            <a:r>
              <a:rPr lang="en-GB" i="1" dirty="0"/>
              <a:t> Interpolators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Samplers may also account for perspective correction in their filtering.</a:t>
            </a:r>
          </a:p>
          <a:p>
            <a:pPr lvl="1"/>
            <a:r>
              <a:rPr lang="en-GB" dirty="0"/>
              <a:t>Perspective correction parameters are supplied by </a:t>
            </a:r>
            <a:r>
              <a:rPr lang="en-GB" i="1" dirty="0"/>
              <a:t>the Rasterizer </a:t>
            </a:r>
            <a:r>
              <a:rPr lang="en-GB" dirty="0"/>
              <a:t>and</a:t>
            </a:r>
            <a:r>
              <a:rPr lang="en-GB" i="1" dirty="0"/>
              <a:t> Interpolators</a:t>
            </a:r>
            <a:r>
              <a:rPr lang="en-GB" dirty="0"/>
              <a:t>.</a:t>
            </a:r>
          </a:p>
          <a:p>
            <a:pPr lvl="1"/>
            <a:r>
              <a:rPr lang="en-GB" i="1" dirty="0"/>
              <a:t>Anisotropy </a:t>
            </a:r>
            <a:r>
              <a:rPr lang="en-GB" dirty="0"/>
              <a:t>controls how much the sampler accounts for perspective correction.</a:t>
            </a:r>
          </a:p>
          <a:p>
            <a:pPr lvl="1"/>
            <a:r>
              <a:rPr lang="en-GB" dirty="0"/>
              <a:t>Higher </a:t>
            </a:r>
            <a:r>
              <a:rPr lang="en-GB" i="1" dirty="0"/>
              <a:t>Anisotropy</a:t>
            </a:r>
            <a:r>
              <a:rPr lang="en-GB" dirty="0"/>
              <a:t> settings produce better images, but the processing, memory bandwidth and texture cache cost increase exponentially.</a:t>
            </a:r>
          </a:p>
        </p:txBody>
      </p:sp>
    </p:spTree>
    <p:extLst>
      <p:ext uri="{BB962C8B-B14F-4D97-AF65-F5344CB8AC3E}">
        <p14:creationId xmlns:p14="http://schemas.microsoft.com/office/powerpoint/2010/main" val="112221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Sub-sampling:</a:t>
            </a:r>
          </a:p>
          <a:p>
            <a:pPr lvl="1"/>
            <a:r>
              <a:rPr lang="en-GB" i="1" dirty="0"/>
              <a:t>The Rasterizer </a:t>
            </a:r>
            <a:r>
              <a:rPr lang="en-GB" dirty="0"/>
              <a:t>often operates at an image resolution that is higher than the buffer resolution.</a:t>
            </a:r>
          </a:p>
          <a:p>
            <a:pPr lvl="1"/>
            <a:r>
              <a:rPr lang="en-GB" dirty="0"/>
              <a:t>Conversely, Pixel/Fragment shaders often operate at an image resolution that is lower than the buffer resolution.</a:t>
            </a:r>
          </a:p>
          <a:p>
            <a:pPr lvl="1"/>
            <a:r>
              <a:rPr lang="en-GB" dirty="0"/>
              <a:t>Sub-sampling is the process of Shaders modifying sampler inputs to sample textures at the higher resolution of the Buffer and/or </a:t>
            </a:r>
            <a:r>
              <a:rPr lang="en-GB" i="1" dirty="0"/>
              <a:t>Rasterizer</a:t>
            </a:r>
            <a:r>
              <a:rPr lang="en-GB" dirty="0"/>
              <a:t>.</a:t>
            </a:r>
          </a:p>
          <a:p>
            <a:r>
              <a:rPr lang="en-GB" dirty="0"/>
              <a:t>Centroid sampling:</a:t>
            </a:r>
          </a:p>
          <a:p>
            <a:pPr lvl="1"/>
            <a:r>
              <a:rPr lang="en-GB" dirty="0"/>
              <a:t>This is another example of sampling at a location other than supplied to the shader.</a:t>
            </a:r>
          </a:p>
          <a:p>
            <a:pPr lvl="1"/>
            <a:r>
              <a:rPr lang="en-GB" dirty="0"/>
              <a:t>This repositioning can account for geometry that only partially covers a pixel</a:t>
            </a:r>
          </a:p>
        </p:txBody>
      </p:sp>
    </p:spTree>
    <p:extLst>
      <p:ext uri="{BB962C8B-B14F-4D97-AF65-F5344CB8AC3E}">
        <p14:creationId xmlns:p14="http://schemas.microsoft.com/office/powerpoint/2010/main" val="1251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F4DA-0203-4922-A0A6-36A22E85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“Elephants all the way down”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D7E07-BBFD-42F2-A355-0FCF09972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UE4 materials are an abstraction of a subset of Shader functionality.</a:t>
            </a:r>
          </a:p>
          <a:p>
            <a:r>
              <a:rPr lang="en-GB" dirty="0"/>
              <a:t>Shaders are an abstract representation of a model of GPU hardware.</a:t>
            </a:r>
          </a:p>
          <a:p>
            <a:r>
              <a:rPr lang="en-GB" dirty="0"/>
              <a:t>GPU device drivers convert shaders to a further hardware abstraction consisting of a combination of fixed (but configurable) functions and programmable hardware.</a:t>
            </a:r>
          </a:p>
          <a:p>
            <a:r>
              <a:rPr lang="en-GB" dirty="0"/>
              <a:t>Even the layer that device drivers convert to is usually a </a:t>
            </a:r>
            <a:r>
              <a:rPr lang="en-GB" i="1" dirty="0"/>
              <a:t>micro-code</a:t>
            </a:r>
            <a:r>
              <a:rPr lang="en-GB" dirty="0"/>
              <a:t> abstraction of the actual hardware.</a:t>
            </a:r>
          </a:p>
          <a:p>
            <a:r>
              <a:rPr lang="en-GB" dirty="0"/>
              <a:t>“Programming to the metal” no longer really exists.</a:t>
            </a:r>
          </a:p>
        </p:txBody>
      </p:sp>
    </p:spTree>
    <p:extLst>
      <p:ext uri="{BB962C8B-B14F-4D97-AF65-F5344CB8AC3E}">
        <p14:creationId xmlns:p14="http://schemas.microsoft.com/office/powerpoint/2010/main" val="3920342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Non-sampler indexed access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Samplers are not the only way to access Resource Buffers (including Textures)</a:t>
            </a:r>
          </a:p>
          <a:p>
            <a:r>
              <a:rPr lang="en-GB" dirty="0"/>
              <a:t>Resources can be accessed by Direct Indexing:</a:t>
            </a:r>
          </a:p>
          <a:p>
            <a:pPr lvl="1"/>
            <a:r>
              <a:rPr lang="en-GB" dirty="0"/>
              <a:t>For some resource types Direct Indexing is the only access method.</a:t>
            </a:r>
          </a:p>
          <a:p>
            <a:pPr lvl="1"/>
            <a:r>
              <a:rPr lang="en-GB" dirty="0"/>
              <a:t>Examples include: Constant Buffers and UAVs.</a:t>
            </a:r>
          </a:p>
          <a:p>
            <a:r>
              <a:rPr lang="en-GB" dirty="0"/>
              <a:t>Direct Indexing uses integer indices:</a:t>
            </a:r>
          </a:p>
          <a:p>
            <a:pPr lvl="1"/>
            <a:r>
              <a:rPr lang="en-GB" dirty="0"/>
              <a:t>e.g. For a texture of width 16, an index of 15 will access the right-most ‘</a:t>
            </a:r>
            <a:r>
              <a:rPr lang="en-GB" dirty="0" err="1"/>
              <a:t>texel</a:t>
            </a:r>
            <a:r>
              <a:rPr lang="en-GB" dirty="0"/>
              <a:t>’.</a:t>
            </a:r>
          </a:p>
          <a:p>
            <a:r>
              <a:rPr lang="en-GB" dirty="0"/>
              <a:t>Choosing between Direct Indexing and Sampling must be done on a case by case basis:</a:t>
            </a:r>
          </a:p>
          <a:p>
            <a:pPr lvl="1"/>
            <a:r>
              <a:rPr lang="en-GB" dirty="0"/>
              <a:t>Direct Indexing gives raw access with no sampler settings or processing applied.</a:t>
            </a:r>
          </a:p>
          <a:p>
            <a:pPr lvl="1"/>
            <a:r>
              <a:rPr lang="en-GB" dirty="0"/>
              <a:t>Sampler access includes some extra processing and can optimise bandwidth usage.</a:t>
            </a:r>
          </a:p>
          <a:p>
            <a:pPr lvl="1"/>
            <a:r>
              <a:rPr lang="en-GB" dirty="0"/>
              <a:t>For some types of Resource the only choice is Direct Indexing.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226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GPU pipeline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 Shaders</a:t>
            </a:r>
          </a:p>
          <a:p>
            <a:pPr marL="36900" indent="0">
              <a:buNone/>
            </a:pPr>
            <a:r>
              <a:rPr lang="en-US" sz="2400" dirty="0"/>
              <a:t> Fixed function hardware</a:t>
            </a:r>
          </a:p>
        </p:txBody>
      </p:sp>
    </p:spTree>
    <p:extLst>
      <p:ext uri="{BB962C8B-B14F-4D97-AF65-F5344CB8AC3E}">
        <p14:creationId xmlns:p14="http://schemas.microsoft.com/office/powerpoint/2010/main" val="1221336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FCF7A-F85F-4FB5-9434-4729589B5EF2}"/>
              </a:ext>
            </a:extLst>
          </p:cNvPr>
          <p:cNvSpPr txBox="1"/>
          <p:nvPr/>
        </p:nvSpPr>
        <p:spPr>
          <a:xfrm>
            <a:off x="3294827" y="2655398"/>
            <a:ext cx="5745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tx2"/>
                </a:solidFill>
              </a:rPr>
              <a:t>[       |       ]</a:t>
            </a:r>
            <a:endParaRPr lang="en-GB" sz="80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FBD20-FB4C-41F3-8EB3-91B1AB856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C0389-C395-4B0C-AD03-40B1DF12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Hardware Abstraction 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DD6741-0E4A-43FF-8695-EDF998B65EFA}"/>
              </a:ext>
            </a:extLst>
          </p:cNvPr>
          <p:cNvSpPr txBox="1">
            <a:spLocks/>
          </p:cNvSpPr>
          <p:nvPr/>
        </p:nvSpPr>
        <p:spPr>
          <a:xfrm>
            <a:off x="5219469" y="5281006"/>
            <a:ext cx="1682483" cy="2684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endParaRPr lang="en-US" sz="2400" dirty="0"/>
          </a:p>
          <a:p>
            <a:pPr marL="36900" indent="0" algn="ctr">
              <a:buFont typeface="Wingdings 2" charset="2"/>
              <a:buNone/>
            </a:pPr>
            <a:r>
              <a:rPr lang="en-US" sz="6400" dirty="0"/>
              <a:t>Compute shader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CF28C-C230-4BE1-BB9D-050B07143E36}"/>
              </a:ext>
            </a:extLst>
          </p:cNvPr>
          <p:cNvSpPr txBox="1"/>
          <p:nvPr/>
        </p:nvSpPr>
        <p:spPr>
          <a:xfrm>
            <a:off x="3776825" y="2843927"/>
            <a:ext cx="2099681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Hull shader</a:t>
            </a:r>
          </a:p>
          <a:p>
            <a:pPr marL="36900" lvl="0" indent="0">
              <a:lnSpc>
                <a:spcPct val="150000"/>
              </a:lnSpc>
              <a:buNone/>
            </a:pPr>
            <a:r>
              <a:rPr lang="en-US" sz="1600" i="1" dirty="0" err="1">
                <a:solidFill>
                  <a:schemeClr val="tx2"/>
                </a:solidFill>
              </a:rPr>
              <a:t>Tessellator</a:t>
            </a:r>
            <a:endParaRPr lang="en-US" sz="1600" i="1" dirty="0">
              <a:solidFill>
                <a:schemeClr val="tx2"/>
              </a:solidFill>
            </a:endParaRPr>
          </a:p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Domain shader</a:t>
            </a:r>
          </a:p>
          <a:p>
            <a:pPr algn="ctr"/>
            <a:endParaRPr lang="en-GB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530F7-17CC-4C4C-85C2-F015504A1AC5}"/>
              </a:ext>
            </a:extLst>
          </p:cNvPr>
          <p:cNvSpPr txBox="1"/>
          <p:nvPr/>
        </p:nvSpPr>
        <p:spPr>
          <a:xfrm>
            <a:off x="6556731" y="3296737"/>
            <a:ext cx="1871069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Geometry shader</a:t>
            </a:r>
          </a:p>
          <a:p>
            <a:endParaRPr lang="en-GB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81A24E-819D-4FE1-A7F1-5FE0B350CAEE}"/>
              </a:ext>
            </a:extLst>
          </p:cNvPr>
          <p:cNvSpPr/>
          <p:nvPr/>
        </p:nvSpPr>
        <p:spPr>
          <a:xfrm>
            <a:off x="4879469" y="5128493"/>
            <a:ext cx="2362485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3A67BC1-08FB-421C-BB74-D5AAF65911BE}"/>
              </a:ext>
            </a:extLst>
          </p:cNvPr>
          <p:cNvSpPr/>
          <p:nvPr/>
        </p:nvSpPr>
        <p:spPr>
          <a:xfrm>
            <a:off x="6004349" y="4605835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1FB27-4145-4ABD-BF40-FF719FDAA36F}"/>
              </a:ext>
            </a:extLst>
          </p:cNvPr>
          <p:cNvSpPr txBox="1"/>
          <p:nvPr/>
        </p:nvSpPr>
        <p:spPr>
          <a:xfrm>
            <a:off x="5352631" y="2076450"/>
            <a:ext cx="1486738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assembly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shader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E9FB3-C22C-4920-85A0-73AA4F57242C}"/>
              </a:ext>
            </a:extLst>
          </p:cNvPr>
          <p:cNvSpPr txBox="1"/>
          <p:nvPr/>
        </p:nvSpPr>
        <p:spPr>
          <a:xfrm>
            <a:off x="4697382" y="4196770"/>
            <a:ext cx="2863103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{</a:t>
            </a:r>
            <a:r>
              <a:rPr lang="en-US" sz="1600" i="1" dirty="0">
                <a:solidFill>
                  <a:schemeClr val="tx2"/>
                </a:solidFill>
              </a:rPr>
              <a:t>Rasterizer</a:t>
            </a:r>
            <a:r>
              <a:rPr lang="en-US" sz="1600" dirty="0">
                <a:solidFill>
                  <a:schemeClr val="tx2"/>
                </a:solidFill>
              </a:rPr>
              <a:t>}</a:t>
            </a:r>
            <a:endParaRPr lang="en-US" sz="800" i="1" dirty="0">
              <a:solidFill>
                <a:schemeClr val="tx2"/>
              </a:solidFill>
            </a:endParaRPr>
          </a:p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Pixel/Fragment shader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1AD5E-5651-4890-B2EF-58F13012344C}"/>
              </a:ext>
            </a:extLst>
          </p:cNvPr>
          <p:cNvSpPr txBox="1"/>
          <p:nvPr/>
        </p:nvSpPr>
        <p:spPr>
          <a:xfrm>
            <a:off x="6531520" y="4269207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DFA99-BBE2-406A-8AAD-1109A1797941}"/>
              </a:ext>
            </a:extLst>
          </p:cNvPr>
          <p:cNvSpPr txBox="1"/>
          <p:nvPr/>
        </p:nvSpPr>
        <p:spPr>
          <a:xfrm>
            <a:off x="8783681" y="2867629"/>
            <a:ext cx="1976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Optional geometry amplification stage(s)</a:t>
            </a:r>
          </a:p>
          <a:p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9FD52E-0C4C-4C92-8A44-B09E2DE2479D}"/>
              </a:ext>
            </a:extLst>
          </p:cNvPr>
          <p:cNvSpPr txBox="1"/>
          <p:nvPr/>
        </p:nvSpPr>
        <p:spPr>
          <a:xfrm>
            <a:off x="4697382" y="3296823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1906FE9-18BF-4A98-BC63-91D082E52895}"/>
              </a:ext>
            </a:extLst>
          </p:cNvPr>
          <p:cNvSpPr/>
          <p:nvPr/>
        </p:nvSpPr>
        <p:spPr>
          <a:xfrm>
            <a:off x="6004349" y="249218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EE5927B-8704-4462-8816-737B4FE29AA0}"/>
              </a:ext>
            </a:extLst>
          </p:cNvPr>
          <p:cNvSpPr/>
          <p:nvPr/>
        </p:nvSpPr>
        <p:spPr>
          <a:xfrm>
            <a:off x="4690902" y="324144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062DD3-0808-41D8-8E9E-83A0BBB184D5}"/>
              </a:ext>
            </a:extLst>
          </p:cNvPr>
          <p:cNvSpPr/>
          <p:nvPr/>
        </p:nvSpPr>
        <p:spPr>
          <a:xfrm>
            <a:off x="4687437" y="3645700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F12FCE9C-470F-4D2B-BAA7-C633AB70196F}"/>
              </a:ext>
            </a:extLst>
          </p:cNvPr>
          <p:cNvSpPr/>
          <p:nvPr/>
        </p:nvSpPr>
        <p:spPr>
          <a:xfrm>
            <a:off x="6004349" y="4202602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0B6A0C-F4F4-4289-9F31-259D429CF6F6}"/>
              </a:ext>
            </a:extLst>
          </p:cNvPr>
          <p:cNvSpPr txBox="1"/>
          <p:nvPr/>
        </p:nvSpPr>
        <p:spPr>
          <a:xfrm>
            <a:off x="6995678" y="4636272"/>
            <a:ext cx="26418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>
                <a:solidFill>
                  <a:schemeClr val="tx2"/>
                </a:solidFill>
              </a:rPr>
              <a:t>* Optional with some hardware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710256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4B37-DC7B-41DD-A49F-17B253BF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UE4 Materials and the GPU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DCE5F-628A-41EC-BC87-ADC474B1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Base </a:t>
            </a:r>
            <a:r>
              <a:rPr lang="en-GB" dirty="0" err="1"/>
              <a:t>Color</a:t>
            </a:r>
            <a:r>
              <a:rPr lang="en-GB" dirty="0"/>
              <a:t>, Metallic, Specular, Roughness and Emissive </a:t>
            </a:r>
            <a:r>
              <a:rPr lang="en-GB" dirty="0" err="1"/>
              <a:t>Color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Modifies the Pixel shader (code and inputs) .</a:t>
            </a:r>
          </a:p>
          <a:p>
            <a:r>
              <a:rPr lang="en-GB" dirty="0"/>
              <a:t>Opacity, Opacity Mask and Pixel Depth Offset:</a:t>
            </a:r>
          </a:p>
          <a:p>
            <a:pPr lvl="1"/>
            <a:r>
              <a:rPr lang="en-GB" dirty="0"/>
              <a:t>Modifies the Pixel shader (code and inputs) and the Rasterizer state.</a:t>
            </a:r>
          </a:p>
          <a:p>
            <a:r>
              <a:rPr lang="en-GB" dirty="0"/>
              <a:t>Anisotropy:</a:t>
            </a:r>
          </a:p>
          <a:p>
            <a:pPr lvl="1"/>
            <a:r>
              <a:rPr lang="en-GB" dirty="0"/>
              <a:t>Modifies the Pixel shader (code and inputs) and Sampler states.</a:t>
            </a:r>
          </a:p>
          <a:p>
            <a:r>
              <a:rPr lang="en-GB" dirty="0"/>
              <a:t>Normal and Tangent:</a:t>
            </a:r>
          </a:p>
          <a:p>
            <a:pPr lvl="1"/>
            <a:r>
              <a:rPr lang="en-GB" dirty="0"/>
              <a:t>Modifies the Pixel and Vertex shader (code and inputs) and may modify the vertex assembly.</a:t>
            </a:r>
          </a:p>
          <a:p>
            <a:r>
              <a:rPr lang="en-GB" dirty="0"/>
              <a:t>World Position Offset:</a:t>
            </a:r>
          </a:p>
          <a:p>
            <a:pPr lvl="1"/>
            <a:r>
              <a:rPr lang="en-GB" dirty="0"/>
              <a:t>Modifies the Vertex shader (code and inputs).</a:t>
            </a:r>
          </a:p>
          <a:p>
            <a:r>
              <a:rPr lang="en-GB" dirty="0"/>
              <a:t>World Displacement and Tessellation Multiplier:</a:t>
            </a:r>
          </a:p>
          <a:p>
            <a:pPr lvl="1"/>
            <a:r>
              <a:rPr lang="en-GB" dirty="0"/>
              <a:t>Modifies the geometry amplification shader stages and the </a:t>
            </a:r>
            <a:r>
              <a:rPr lang="en-GB" i="1" dirty="0" err="1"/>
              <a:t>Tessellator</a:t>
            </a:r>
            <a:r>
              <a:rPr lang="en-GB" dirty="0"/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102255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Most actual hardware does not appear as it is presented by SDK APIs.</a:t>
            </a:r>
          </a:p>
          <a:p>
            <a:r>
              <a:rPr lang="en-GB" dirty="0"/>
              <a:t>Device drivers convert between the configuration supplied by the SDK and the actual hardware available. This often includes re-compilation of the compiled shaders and sometimes multiple passes for what appears to be a single pass through the pipeline.</a:t>
            </a:r>
          </a:p>
          <a:p>
            <a:r>
              <a:rPr lang="en-GB" dirty="0"/>
              <a:t>Often broken down into hardware specific shader types and processing blocks that can be re-purposed depending on the total configuration of the pipeline specified by the SDK.</a:t>
            </a:r>
          </a:p>
          <a:p>
            <a:r>
              <a:rPr lang="en-GB" dirty="0"/>
              <a:t>When working with consoles, you may be exposed to some of the actual hardware and see shader types with names such as: Input, Import, Export, Local, Memory …</a:t>
            </a:r>
          </a:p>
          <a:p>
            <a:r>
              <a:rPr lang="en-GB" dirty="0"/>
              <a:t>Operations are massively parallel and asynchronous.</a:t>
            </a:r>
          </a:p>
        </p:txBody>
      </p:sp>
    </p:spTree>
    <p:extLst>
      <p:ext uri="{BB962C8B-B14F-4D97-AF65-F5344CB8AC3E}">
        <p14:creationId xmlns:p14="http://schemas.microsoft.com/office/powerpoint/2010/main" val="2526133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DirectX 12 and Vulkan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DirectX 12 and Vulkan combine all the shader types and GPU state into a single </a:t>
            </a:r>
            <a:r>
              <a:rPr lang="en-GB" i="1" dirty="0"/>
              <a:t>Pipeline State Object </a:t>
            </a:r>
            <a:r>
              <a:rPr lang="en-GB" dirty="0"/>
              <a:t>for each configuration (combination of shaders and state) that will be used for a draw-call.</a:t>
            </a:r>
          </a:p>
          <a:p>
            <a:r>
              <a:rPr lang="en-GB" dirty="0"/>
              <a:t>By doing this, they allow the driver to validate that configuration, translate it into hardware specific shaders, configuration and state and perform any required recompilation and micro-code generation.</a:t>
            </a:r>
          </a:p>
          <a:p>
            <a:r>
              <a:rPr lang="en-GB" dirty="0"/>
              <a:t>This is an optimisation that improves both CPU and GPU efficiency, by eliminating repeated validation and re-compilation that is performed for every draw-call with earlier SDKs.</a:t>
            </a:r>
          </a:p>
        </p:txBody>
      </p:sp>
    </p:spTree>
    <p:extLst>
      <p:ext uri="{BB962C8B-B14F-4D97-AF65-F5344CB8AC3E}">
        <p14:creationId xmlns:p14="http://schemas.microsoft.com/office/powerpoint/2010/main" val="243966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Basic operation (ROPS)</a:t>
            </a:r>
          </a:p>
          <a:p>
            <a:pPr marL="36900" lvl="0" indent="0">
              <a:buNone/>
            </a:pPr>
            <a:r>
              <a:rPr lang="en-US" sz="2400" dirty="0"/>
              <a:t>Depth</a:t>
            </a:r>
          </a:p>
          <a:p>
            <a:pPr marL="36900" lvl="0" indent="0">
              <a:buNone/>
            </a:pPr>
            <a:r>
              <a:rPr lang="en-US" sz="2400" dirty="0"/>
              <a:t>Stenciling</a:t>
            </a:r>
          </a:p>
          <a:p>
            <a:pPr marL="36900" lvl="0" indent="0">
              <a:buNone/>
            </a:pPr>
            <a:r>
              <a:rPr lang="en-US" sz="2400" dirty="0"/>
              <a:t>Blending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2083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At its most basic, </a:t>
            </a:r>
            <a:r>
              <a:rPr lang="en-GB" i="1" dirty="0"/>
              <a:t>the Rasterizer </a:t>
            </a:r>
            <a:r>
              <a:rPr lang="en-GB" dirty="0"/>
              <a:t>converts geometry from pure linear floating point vertices and edges into rows of quantized pixel positions in a </a:t>
            </a:r>
            <a:r>
              <a:rPr lang="en-GB" i="1" dirty="0"/>
              <a:t>Render Target </a:t>
            </a:r>
            <a:r>
              <a:rPr lang="en-GB" dirty="0"/>
              <a:t>Buffer.</a:t>
            </a:r>
          </a:p>
          <a:p>
            <a:r>
              <a:rPr lang="en-GB" dirty="0"/>
              <a:t>Rasterizer operations (ROPS):</a:t>
            </a:r>
          </a:p>
          <a:p>
            <a:pPr lvl="1"/>
            <a:r>
              <a:rPr lang="en-GB" dirty="0"/>
              <a:t>Depth and Stencil testing and writing.</a:t>
            </a:r>
          </a:p>
          <a:p>
            <a:pPr lvl="1"/>
            <a:r>
              <a:rPr lang="en-GB" dirty="0"/>
              <a:t>Back-face culling.</a:t>
            </a:r>
          </a:p>
          <a:p>
            <a:pPr lvl="1"/>
            <a:r>
              <a:rPr lang="en-GB" dirty="0"/>
              <a:t>Clipping to the Buffer.</a:t>
            </a:r>
          </a:p>
          <a:p>
            <a:pPr lvl="1"/>
            <a:r>
              <a:rPr lang="en-GB" dirty="0"/>
              <a:t>Blending Pixel/Fragment shader output with the Buffer.</a:t>
            </a:r>
          </a:p>
        </p:txBody>
      </p:sp>
    </p:spTree>
    <p:extLst>
      <p:ext uri="{BB962C8B-B14F-4D97-AF65-F5344CB8AC3E}">
        <p14:creationId xmlns:p14="http://schemas.microsoft.com/office/powerpoint/2010/main" val="1599398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Rasterizer can render to the Depth/Stencil without a Pixel/Fragment shader:</a:t>
            </a:r>
          </a:p>
          <a:p>
            <a:pPr lvl="1"/>
            <a:r>
              <a:rPr lang="en-GB" dirty="0"/>
              <a:t>This can often be done at a much higher speed than when a Pixel shader is active.</a:t>
            </a:r>
          </a:p>
          <a:p>
            <a:pPr lvl="1"/>
            <a:r>
              <a:rPr lang="en-GB" dirty="0"/>
              <a:t>Pre-pass depth operations take advantage of this to accelerate the main rendering.</a:t>
            </a:r>
          </a:p>
          <a:p>
            <a:r>
              <a:rPr lang="en-GB" dirty="0"/>
              <a:t>Other Rasterizer processing:</a:t>
            </a:r>
          </a:p>
          <a:p>
            <a:pPr lvl="1"/>
            <a:r>
              <a:rPr lang="en-GB" dirty="0"/>
              <a:t>Controls Pixel shader invocation for pixels that need shading.</a:t>
            </a:r>
          </a:p>
          <a:p>
            <a:pPr lvl="1"/>
            <a:r>
              <a:rPr lang="en-GB" dirty="0"/>
              <a:t>Suppling rasterization generated parameters to the shader.</a:t>
            </a:r>
          </a:p>
          <a:p>
            <a:pPr lvl="1"/>
            <a:r>
              <a:rPr lang="en-GB" dirty="0"/>
              <a:t>Distribution of shader output to 1 or more buffer </a:t>
            </a:r>
            <a:r>
              <a:rPr lang="en-GB" i="1" dirty="0" err="1"/>
              <a:t>texels</a:t>
            </a:r>
            <a:r>
              <a:rPr lang="en-GB" dirty="0"/>
              <a:t> in 1 or more buffers.</a:t>
            </a:r>
          </a:p>
          <a:p>
            <a:pPr lvl="1"/>
            <a:r>
              <a:rPr lang="en-GB" dirty="0"/>
              <a:t>Memory bandwidth optimization and compression.</a:t>
            </a:r>
          </a:p>
        </p:txBody>
      </p:sp>
    </p:spTree>
    <p:extLst>
      <p:ext uri="{BB962C8B-B14F-4D97-AF65-F5344CB8AC3E}">
        <p14:creationId xmlns:p14="http://schemas.microsoft.com/office/powerpoint/2010/main" val="3093999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–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Centroid calculation</a:t>
            </a:r>
          </a:p>
          <a:p>
            <a:pPr marL="36900" indent="0">
              <a:buNone/>
            </a:pPr>
            <a:r>
              <a:rPr lang="en-US" sz="2400" dirty="0"/>
              <a:t>Derivatives calculation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Memory access optimization</a:t>
            </a:r>
          </a:p>
          <a:p>
            <a:pPr marL="36900" lvl="0" indent="0">
              <a:buNone/>
            </a:pPr>
            <a:r>
              <a:rPr lang="en-US" sz="2400" dirty="0"/>
              <a:t>Multi-Sample Anti-Aliasing</a:t>
            </a:r>
          </a:p>
          <a:p>
            <a:pPr marL="36900" lvl="0" indent="0">
              <a:buNone/>
            </a:pPr>
            <a:r>
              <a:rPr lang="en-US" sz="2400" dirty="0"/>
              <a:t>Variable Rate Shading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71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Coordinate representation in shaders and materials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Vectors</a:t>
            </a:r>
          </a:p>
          <a:p>
            <a:pPr marL="36900" lvl="0" indent="0">
              <a:buNone/>
            </a:pPr>
            <a:r>
              <a:rPr lang="en-US" sz="2400" dirty="0"/>
              <a:t> Vector4</a:t>
            </a:r>
          </a:p>
          <a:p>
            <a:pPr marL="36900" lvl="0" indent="0">
              <a:buNone/>
            </a:pPr>
            <a:r>
              <a:rPr lang="en-US" sz="2400" dirty="0"/>
              <a:t> Naming aliases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6893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rasterizer works closely with the interpolators supplying data to the pixel/fragment shader.</a:t>
            </a:r>
          </a:p>
          <a:p>
            <a:r>
              <a:rPr lang="en-GB" dirty="0"/>
              <a:t>The line between the rasterizer and the interpolators is </a:t>
            </a:r>
            <a:r>
              <a:rPr lang="en-GB" i="1" dirty="0"/>
              <a:t>fuzzy</a:t>
            </a:r>
            <a:r>
              <a:rPr lang="en-GB" dirty="0"/>
              <a:t> in hardware:</a:t>
            </a:r>
          </a:p>
          <a:p>
            <a:pPr lvl="1"/>
            <a:r>
              <a:rPr lang="en-GB" dirty="0"/>
              <a:t>On some hardware interpolation is part of the rasterizer functionality.</a:t>
            </a:r>
          </a:p>
          <a:p>
            <a:pPr lvl="1"/>
            <a:r>
              <a:rPr lang="en-GB" dirty="0"/>
              <a:t>On some it is distinct separate hardware.</a:t>
            </a:r>
          </a:p>
          <a:p>
            <a:pPr lvl="1"/>
            <a:r>
              <a:rPr lang="en-GB" dirty="0"/>
              <a:t>On others interpolation is actually a sub-part of the pixel/fragment shader.</a:t>
            </a:r>
          </a:p>
          <a:p>
            <a:pPr lvl="1"/>
            <a:r>
              <a:rPr lang="en-GB" dirty="0"/>
              <a:t>In all cases the rasterizer calculates the required parameters to perform interpolation.</a:t>
            </a:r>
          </a:p>
        </p:txBody>
      </p:sp>
    </p:spTree>
    <p:extLst>
      <p:ext uri="{BB962C8B-B14F-4D97-AF65-F5344CB8AC3E}">
        <p14:creationId xmlns:p14="http://schemas.microsoft.com/office/powerpoint/2010/main" val="111740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rasterizer calculates </a:t>
            </a:r>
            <a:r>
              <a:rPr lang="en-GB" i="1" dirty="0"/>
              <a:t>derivatives</a:t>
            </a:r>
            <a:r>
              <a:rPr lang="en-GB" dirty="0"/>
              <a:t> for use by the shaders:</a:t>
            </a:r>
          </a:p>
          <a:p>
            <a:pPr lvl="1"/>
            <a:r>
              <a:rPr lang="en-GB" dirty="0"/>
              <a:t>This is often done by rasterizing at multiples of the resolution of the buffer.</a:t>
            </a:r>
          </a:p>
          <a:p>
            <a:r>
              <a:rPr lang="en-GB" dirty="0"/>
              <a:t>The rasterizer also:</a:t>
            </a:r>
          </a:p>
          <a:p>
            <a:pPr lvl="1"/>
            <a:r>
              <a:rPr lang="en-GB" dirty="0"/>
              <a:t>Calculates perspective correction parameters.</a:t>
            </a:r>
          </a:p>
          <a:p>
            <a:pPr lvl="1"/>
            <a:r>
              <a:rPr lang="en-GB" dirty="0"/>
              <a:t>Determines appropriate relative coordinates at which shaders will be invoked.</a:t>
            </a:r>
          </a:p>
          <a:p>
            <a:pPr lvl="1"/>
            <a:r>
              <a:rPr lang="en-GB" dirty="0"/>
              <a:t>Applies </a:t>
            </a:r>
            <a:r>
              <a:rPr lang="en-GB" i="1" dirty="0"/>
              <a:t>Centroid</a:t>
            </a:r>
            <a:r>
              <a:rPr lang="en-GB" dirty="0"/>
              <a:t> clamping of the relative invocation coordinates.</a:t>
            </a:r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87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rendering settings can change the order of parts of the rasterization:</a:t>
            </a:r>
          </a:p>
          <a:p>
            <a:pPr lvl="1"/>
            <a:r>
              <a:rPr lang="en-GB" dirty="0"/>
              <a:t>Notably, shaders which modify depth output causes some optimisations to be disabled.</a:t>
            </a:r>
          </a:p>
          <a:p>
            <a:pPr lvl="1"/>
            <a:r>
              <a:rPr lang="en-GB" dirty="0"/>
              <a:t>In this case the rasterizer may not know the depth to test or to write.</a:t>
            </a:r>
          </a:p>
          <a:p>
            <a:pPr lvl="1"/>
            <a:r>
              <a:rPr lang="en-GB" dirty="0"/>
              <a:t>This can cause significantly increased processing costs.</a:t>
            </a:r>
          </a:p>
          <a:p>
            <a:pPr lvl="1"/>
            <a:r>
              <a:rPr lang="en-GB" dirty="0"/>
              <a:t>Some hardware/drivers attempt to minimise this cost by separating out all shader paths that influence the depth or stencil from all other shader processing. In these cases the depth/stencil part of the shader is executed before the rasterizer depth testing and the remainder only executed if the test has passed.</a:t>
            </a:r>
          </a:p>
        </p:txBody>
      </p:sp>
    </p:spTree>
    <p:extLst>
      <p:ext uri="{BB962C8B-B14F-4D97-AF65-F5344CB8AC3E}">
        <p14:creationId xmlns:p14="http://schemas.microsoft.com/office/powerpoint/2010/main" val="3558604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Multi-Sample Anti-Aliasing (MSAA):</a:t>
            </a:r>
          </a:p>
          <a:p>
            <a:pPr lvl="1"/>
            <a:r>
              <a:rPr lang="en-GB" dirty="0"/>
              <a:t>The </a:t>
            </a:r>
            <a:r>
              <a:rPr lang="en-GB" i="1" dirty="0"/>
              <a:t>rasterizer</a:t>
            </a:r>
            <a:r>
              <a:rPr lang="en-GB" dirty="0"/>
              <a:t> renders to depth at a higher resolution than the buffer.</a:t>
            </a:r>
          </a:p>
          <a:p>
            <a:pPr lvl="1"/>
            <a:r>
              <a:rPr lang="en-GB" dirty="0"/>
              <a:t>This rasterization uses ‘hidden’ extra accumulation buffers in the GPU memory.</a:t>
            </a:r>
          </a:p>
          <a:p>
            <a:pPr lvl="1"/>
            <a:r>
              <a:rPr lang="en-GB" dirty="0"/>
              <a:t>The shaders operate at the buffer resolution and their output is sent to all the sub-fragments generated by the rasterizer.</a:t>
            </a:r>
          </a:p>
          <a:p>
            <a:pPr lvl="1"/>
            <a:r>
              <a:rPr lang="en-GB" dirty="0"/>
              <a:t>The </a:t>
            </a:r>
            <a:r>
              <a:rPr lang="en-GB" i="1" dirty="0"/>
              <a:t>rasterizer</a:t>
            </a:r>
            <a:r>
              <a:rPr lang="en-GB" dirty="0"/>
              <a:t> averages (</a:t>
            </a:r>
            <a:r>
              <a:rPr lang="en-GB" i="1" dirty="0"/>
              <a:t>down-samples</a:t>
            </a:r>
            <a:r>
              <a:rPr lang="en-GB" dirty="0"/>
              <a:t>) the fragments overlapping a pixel before writing them to the buffer.</a:t>
            </a:r>
          </a:p>
          <a:p>
            <a:pPr lvl="1"/>
            <a:r>
              <a:rPr lang="en-GB" dirty="0"/>
              <a:t>This gives the appearance of smooth </a:t>
            </a:r>
            <a:r>
              <a:rPr lang="en-GB" i="1" dirty="0"/>
              <a:t>anti-aliased</a:t>
            </a:r>
            <a:r>
              <a:rPr lang="en-GB" dirty="0"/>
              <a:t> edges without the cost of fully rendering at a higher resolution and then down-sampling.</a:t>
            </a:r>
          </a:p>
        </p:txBody>
      </p:sp>
    </p:spTree>
    <p:extLst>
      <p:ext uri="{BB962C8B-B14F-4D97-AF65-F5344CB8AC3E}">
        <p14:creationId xmlns:p14="http://schemas.microsoft.com/office/powerpoint/2010/main" val="1020484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Variable Rate Shading (VRS):</a:t>
            </a:r>
          </a:p>
          <a:p>
            <a:pPr lvl="1"/>
            <a:r>
              <a:rPr lang="en-GB" dirty="0"/>
              <a:t>This is a variation on MSAA.</a:t>
            </a:r>
          </a:p>
          <a:p>
            <a:pPr lvl="1"/>
            <a:r>
              <a:rPr lang="en-GB" dirty="0"/>
              <a:t>Allows the ratio of shader invocation to rasterizer resolution to be specified:</a:t>
            </a:r>
          </a:p>
          <a:p>
            <a:pPr lvl="2"/>
            <a:r>
              <a:rPr lang="en-GB" dirty="0"/>
              <a:t>Per-draw-call.</a:t>
            </a:r>
          </a:p>
          <a:p>
            <a:pPr lvl="2"/>
            <a:r>
              <a:rPr lang="en-GB" dirty="0"/>
              <a:t>Per-primitive</a:t>
            </a:r>
          </a:p>
          <a:p>
            <a:pPr lvl="2"/>
            <a:r>
              <a:rPr lang="en-GB" dirty="0"/>
              <a:t>By position within the buffer.</a:t>
            </a:r>
          </a:p>
          <a:p>
            <a:pPr lvl="1"/>
            <a:r>
              <a:rPr lang="en-GB" dirty="0"/>
              <a:t>Allows shaders to be invoked less frequently that MSAA usually allows.</a:t>
            </a:r>
          </a:p>
          <a:p>
            <a:pPr lvl="1"/>
            <a:r>
              <a:rPr lang="en-GB" dirty="0"/>
              <a:t>This gives finer control over performance and rendered image quality.</a:t>
            </a:r>
          </a:p>
        </p:txBody>
      </p:sp>
    </p:spTree>
    <p:extLst>
      <p:ext uri="{BB962C8B-B14F-4D97-AF65-F5344CB8AC3E}">
        <p14:creationId xmlns:p14="http://schemas.microsoft.com/office/powerpoint/2010/main" val="857367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Some GPUs (predominantly mobile GPUs) implement tile based rasterization:</a:t>
            </a:r>
          </a:p>
          <a:p>
            <a:pPr lvl="1"/>
            <a:r>
              <a:rPr lang="en-GB" dirty="0"/>
              <a:t>This breaks the Render Target into smaller sub-blocks.</a:t>
            </a:r>
          </a:p>
          <a:p>
            <a:pPr lvl="1"/>
            <a:r>
              <a:rPr lang="en-GB" dirty="0"/>
              <a:t>Each block is rasterized separately.</a:t>
            </a:r>
          </a:p>
          <a:p>
            <a:pPr lvl="1"/>
            <a:r>
              <a:rPr lang="en-GB" dirty="0"/>
              <a:t>Often, these rasterizers will use span buffers rather than depth buffers.</a:t>
            </a:r>
          </a:p>
          <a:p>
            <a:r>
              <a:rPr lang="en-GB" dirty="0"/>
              <a:t>Span buffers:</a:t>
            </a:r>
          </a:p>
          <a:p>
            <a:pPr lvl="1"/>
            <a:r>
              <a:rPr lang="en-GB" dirty="0"/>
              <a:t>An alternative to depth buffers for hidden surface removal.</a:t>
            </a:r>
          </a:p>
          <a:p>
            <a:pPr lvl="1"/>
            <a:r>
              <a:rPr lang="en-GB" dirty="0"/>
              <a:t>Geometry is broken down into single pixel horizontal strips.</a:t>
            </a:r>
          </a:p>
          <a:p>
            <a:pPr lvl="1"/>
            <a:r>
              <a:rPr lang="en-GB" dirty="0"/>
              <a:t>Each strip is then tested to see if and where it overlaps other strips in the buffer.</a:t>
            </a:r>
          </a:p>
          <a:p>
            <a:pPr lvl="1"/>
            <a:r>
              <a:rPr lang="en-GB" dirty="0"/>
              <a:t>The resulting clipped row of strips is then output to the buffer in a single pass.</a:t>
            </a:r>
          </a:p>
          <a:p>
            <a:pPr lvl="1"/>
            <a:endParaRPr lang="en-GB" dirty="0"/>
          </a:p>
          <a:p>
            <a:pPr marL="4500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166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Rendering pipelines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Forward rendering</a:t>
            </a:r>
          </a:p>
          <a:p>
            <a:pPr marL="36900" lvl="0" indent="0">
              <a:buNone/>
            </a:pPr>
            <a:r>
              <a:rPr lang="en-US" sz="2400" dirty="0"/>
              <a:t> Forward+ rendering</a:t>
            </a:r>
          </a:p>
          <a:p>
            <a:pPr marL="36900" lvl="0" indent="0">
              <a:buNone/>
            </a:pPr>
            <a:r>
              <a:rPr lang="en-US" sz="2400" dirty="0"/>
              <a:t> Deferred rendering</a:t>
            </a:r>
          </a:p>
          <a:p>
            <a:pPr marL="36900" lvl="0" indent="0">
              <a:buNone/>
            </a:pPr>
            <a:r>
              <a:rPr lang="en-US" sz="2400" dirty="0"/>
              <a:t> Ray-Tracing</a:t>
            </a:r>
          </a:p>
          <a:p>
            <a:pPr marL="36900" lvl="0" indent="0">
              <a:buNone/>
            </a:pPr>
            <a:r>
              <a:rPr lang="en-US" sz="2400" dirty="0"/>
              <a:t> Compute</a:t>
            </a:r>
          </a:p>
          <a:p>
            <a:pPr marL="36900" lvl="0" indent="0">
              <a:buNone/>
            </a:pPr>
            <a:r>
              <a:rPr lang="en-US" sz="2400" dirty="0"/>
              <a:t> Hybrids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5748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Forward, Forward+ and Deferred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Non-exhaustive passes flow</a:t>
            </a:r>
            <a:r>
              <a:rPr lang="en-GB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5C5B1-729A-4F7A-BF4B-75583923FC59}"/>
              </a:ext>
            </a:extLst>
          </p:cNvPr>
          <p:cNvSpPr txBox="1"/>
          <p:nvPr/>
        </p:nvSpPr>
        <p:spPr>
          <a:xfrm>
            <a:off x="893153" y="3429000"/>
            <a:ext cx="183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Depth (and stencil) pre-pass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100886" y="4228218"/>
            <a:ext cx="142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Tiled lighting pre-pass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9E395-B72C-4610-BD69-1399FE17D18F}"/>
              </a:ext>
            </a:extLst>
          </p:cNvPr>
          <p:cNvSpPr txBox="1"/>
          <p:nvPr/>
        </p:nvSpPr>
        <p:spPr>
          <a:xfrm>
            <a:off x="3529068" y="3244538"/>
            <a:ext cx="185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lighting 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368173" y="4126736"/>
            <a:ext cx="2184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tiled lighting pass</a:t>
            </a:r>
          </a:p>
          <a:p>
            <a:pPr algn="ctr"/>
            <a:r>
              <a:rPr lang="en-GB" sz="1400" b="1" dirty="0">
                <a:solidFill>
                  <a:schemeClr val="tx2"/>
                </a:solidFill>
              </a:rPr>
              <a:t>[Forward+ rendering]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5DA2F-623F-4AA5-B8BF-CD51D67D187F}"/>
              </a:ext>
            </a:extLst>
          </p:cNvPr>
          <p:cNvSpPr txBox="1"/>
          <p:nvPr/>
        </p:nvSpPr>
        <p:spPr>
          <a:xfrm>
            <a:off x="3747488" y="5284499"/>
            <a:ext cx="1426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G-Buffer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6006849" y="5172234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Lighting or tiled lighting pass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F87AF-D4A8-491F-8857-1D6D5BCEB8B1}"/>
              </a:ext>
            </a:extLst>
          </p:cNvPr>
          <p:cNvSpPr txBox="1"/>
          <p:nvPr/>
        </p:nvSpPr>
        <p:spPr>
          <a:xfrm>
            <a:off x="9792660" y="4234458"/>
            <a:ext cx="147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Post-Processing passes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F9EE3-657D-4D4D-8003-69EF85A1D805}"/>
              </a:ext>
            </a:extLst>
          </p:cNvPr>
          <p:cNvSpPr txBox="1"/>
          <p:nvPr/>
        </p:nvSpPr>
        <p:spPr>
          <a:xfrm>
            <a:off x="935146" y="5027436"/>
            <a:ext cx="174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Shadow map generation passes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8035112" y="4234458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Transparency passes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009909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Pre-passes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656283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The ‘base’ pass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B2FEFF-60DA-4391-AAD7-370CB1847C15}"/>
              </a:ext>
            </a:extLst>
          </p:cNvPr>
          <p:cNvSpPr txBox="1"/>
          <p:nvPr/>
        </p:nvSpPr>
        <p:spPr>
          <a:xfrm>
            <a:off x="4264722" y="3791128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EFBD1-9CE2-4EEB-AC9F-5D975AF1EDDF}"/>
              </a:ext>
            </a:extLst>
          </p:cNvPr>
          <p:cNvSpPr txBox="1"/>
          <p:nvPr/>
        </p:nvSpPr>
        <p:spPr>
          <a:xfrm>
            <a:off x="4264722" y="4921061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2955998" y="4417092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5558637" y="5361108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7850525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77C49E6-B587-42F6-BAE3-54DB0DE34B7F}"/>
              </a:ext>
            </a:extLst>
          </p:cNvPr>
          <p:cNvSpPr/>
          <p:nvPr/>
        </p:nvSpPr>
        <p:spPr>
          <a:xfrm>
            <a:off x="9412054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5843085" y="2656941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Lighting pass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109B6-0107-480C-8463-3C89272F931C}"/>
              </a:ext>
            </a:extLst>
          </p:cNvPr>
          <p:cNvSpPr txBox="1"/>
          <p:nvPr/>
        </p:nvSpPr>
        <p:spPr>
          <a:xfrm>
            <a:off x="6388380" y="433593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00FB49-8570-46BB-9894-CE4D93B0D790}"/>
              </a:ext>
            </a:extLst>
          </p:cNvPr>
          <p:cNvSpPr txBox="1"/>
          <p:nvPr/>
        </p:nvSpPr>
        <p:spPr>
          <a:xfrm>
            <a:off x="6388380" y="335225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7930631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Transparency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FA40CF-F0BB-423A-A09E-659550C84931}"/>
              </a:ext>
            </a:extLst>
          </p:cNvPr>
          <p:cNvSpPr txBox="1"/>
          <p:nvPr/>
        </p:nvSpPr>
        <p:spPr>
          <a:xfrm>
            <a:off x="9730737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473287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5987" y="1866900"/>
            <a:ext cx="4768433" cy="11862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Post-processing can be applied to any rendering type.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Example post-processing passes: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E962EA8-8E57-4323-AE74-3532E9A9CB65}"/>
              </a:ext>
            </a:extLst>
          </p:cNvPr>
          <p:cNvSpPr txBox="1">
            <a:spLocks/>
          </p:cNvSpPr>
          <p:nvPr/>
        </p:nvSpPr>
        <p:spPr>
          <a:xfrm>
            <a:off x="6096000" y="2850571"/>
            <a:ext cx="2550965" cy="23760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Ray-Tracing De-Noise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Bloom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Bokeh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Special effects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…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04CEDB4-26E5-4055-8E5A-9E5A3E6A96DA}"/>
              </a:ext>
            </a:extLst>
          </p:cNvPr>
          <p:cNvSpPr txBox="1">
            <a:spLocks/>
          </p:cNvSpPr>
          <p:nvPr/>
        </p:nvSpPr>
        <p:spPr>
          <a:xfrm>
            <a:off x="3324148" y="2850572"/>
            <a:ext cx="2771852" cy="23760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Colour space conversion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HDR to LDR conversion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Gamma correction/curves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Tone-mapping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Film grading</a:t>
            </a:r>
          </a:p>
        </p:txBody>
      </p:sp>
    </p:spTree>
    <p:extLst>
      <p:ext uri="{BB962C8B-B14F-4D97-AF65-F5344CB8AC3E}">
        <p14:creationId xmlns:p14="http://schemas.microsoft.com/office/powerpoint/2010/main" val="3491231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Ray-Tracing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High level view</a:t>
            </a:r>
            <a:r>
              <a:rPr lang="en-GB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055625" y="3289445"/>
            <a:ext cx="20165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Geometry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Textures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Material descriptions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Surface properties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Additional traversal code</a:t>
            </a:r>
          </a:p>
          <a:p>
            <a:pPr algn="ctr"/>
            <a:endParaRPr lang="en-GB" sz="14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842876" y="3492125"/>
            <a:ext cx="2184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Ray-Tracing sub-system generates traversal optimisation structures and data base.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7046163" y="3102466"/>
            <a:ext cx="1731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Cast rays through the model in memory.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9472018" y="4085744"/>
            <a:ext cx="1670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Removes ‘noise’ and ‘speckles’ from the ray-traced image,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266289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Upload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769364" y="2523584"/>
            <a:ext cx="233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Traversal optimisation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3360465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6597515" y="437303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9043921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7004937" y="252358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Ray-Tracing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9508012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De-Noise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D7A8C-EEE4-4D7F-93B1-49FD47ED9098}"/>
              </a:ext>
            </a:extLst>
          </p:cNvPr>
          <p:cNvSpPr txBox="1"/>
          <p:nvPr/>
        </p:nvSpPr>
        <p:spPr>
          <a:xfrm>
            <a:off x="3806878" y="4719529"/>
            <a:ext cx="2331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Construct: bounding regions, oct-trees, distance fields and other relationship mappings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B0C24A-2385-4CD1-B3A3-0FBFD1E22881}"/>
              </a:ext>
            </a:extLst>
          </p:cNvPr>
          <p:cNvSpPr txBox="1"/>
          <p:nvPr/>
        </p:nvSpPr>
        <p:spPr>
          <a:xfrm>
            <a:off x="6961876" y="3730461"/>
            <a:ext cx="1815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Depending on the technique, the rays may be cast from the camera or the lights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1CC88-7C42-49FA-9F5A-9D6C90155722}"/>
              </a:ext>
            </a:extLst>
          </p:cNvPr>
          <p:cNvSpPr txBox="1"/>
          <p:nvPr/>
        </p:nvSpPr>
        <p:spPr>
          <a:xfrm>
            <a:off x="6866724" y="4789343"/>
            <a:ext cx="20869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The tracing is recursive with a number of bounces specifying the number of surfaces that can be hit before terminating.</a:t>
            </a:r>
          </a:p>
        </p:txBody>
      </p:sp>
    </p:spTree>
    <p:extLst>
      <p:ext uri="{BB962C8B-B14F-4D97-AF65-F5344CB8AC3E}">
        <p14:creationId xmlns:p14="http://schemas.microsoft.com/office/powerpoint/2010/main" val="382345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Shader vector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Vector: an array of components which can be thought of as coordinates.</a:t>
            </a:r>
          </a:p>
          <a:p>
            <a:r>
              <a:rPr lang="en-GB" dirty="0"/>
              <a:t>Vector4: a vector with 4 components which is the primary </a:t>
            </a:r>
            <a:r>
              <a:rPr lang="en-GB" i="1" dirty="0"/>
              <a:t>register</a:t>
            </a:r>
            <a:r>
              <a:rPr lang="en-GB" dirty="0"/>
              <a:t> type (unit of operation) exposed to HLSL/GL shaders.</a:t>
            </a:r>
          </a:p>
          <a:p>
            <a:r>
              <a:rPr lang="en-GB" dirty="0"/>
              <a:t>The components are labelled X, Y, Z, W and aliased to R, G, B, A</a:t>
            </a:r>
          </a:p>
          <a:p>
            <a:r>
              <a:rPr lang="en-GB" dirty="0"/>
              <a:t>IOW: X is the same as R, Y is the same as G and so on.</a:t>
            </a:r>
          </a:p>
        </p:txBody>
      </p:sp>
    </p:spTree>
    <p:extLst>
      <p:ext uri="{BB962C8B-B14F-4D97-AF65-F5344CB8AC3E}">
        <p14:creationId xmlns:p14="http://schemas.microsoft.com/office/powerpoint/2010/main" val="3536525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and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Compute based rendering uses a GPU Compute shader ‘software’ renderer.</a:t>
            </a:r>
          </a:p>
          <a:p>
            <a:r>
              <a:rPr lang="en-GB" i="1" dirty="0"/>
              <a:t>Hybrid rendering models mix multiple approaches to rendering.</a:t>
            </a:r>
          </a:p>
          <a:p>
            <a:r>
              <a:rPr lang="en-GB" i="1" dirty="0"/>
              <a:t>UE5 is a primarily compute based hybrid model that includes aspects of all the rendering pipelines outlined in this presentation.</a:t>
            </a:r>
          </a:p>
          <a:p>
            <a:pPr lvl="1"/>
            <a:r>
              <a:rPr lang="en-GB" i="1" dirty="0"/>
              <a:t>UE5 also implements a Direct Memory Access (DMA) scheme to stream resources directly from an NVME PCIE4 SSD to the GPU without going through CPU memory.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91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swizzles and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components can be accessed individually, in groups and out of order:</a:t>
            </a:r>
          </a:p>
          <a:p>
            <a:pPr lvl="1"/>
            <a:r>
              <a:rPr lang="en-GB" dirty="0"/>
              <a:t>Z accesses the 3</a:t>
            </a:r>
            <a:r>
              <a:rPr lang="en-GB" baseline="30000" dirty="0"/>
              <a:t>rd</a:t>
            </a:r>
            <a:r>
              <a:rPr lang="en-GB" dirty="0"/>
              <a:t> component of a vector, B accesses the same component</a:t>
            </a:r>
          </a:p>
          <a:p>
            <a:pPr lvl="1"/>
            <a:r>
              <a:rPr lang="en-GB" dirty="0"/>
              <a:t>ZW is a vector2 and is equivalent to BA</a:t>
            </a:r>
          </a:p>
          <a:p>
            <a:pPr lvl="1"/>
            <a:r>
              <a:rPr lang="en-GB" dirty="0"/>
              <a:t>XYZ is a vector3 and is equivalent to RGB</a:t>
            </a:r>
          </a:p>
          <a:p>
            <a:pPr lvl="1"/>
            <a:r>
              <a:rPr lang="en-GB" dirty="0"/>
              <a:t>XYW is a vector3 and is equivalent to RGA</a:t>
            </a:r>
          </a:p>
          <a:p>
            <a:pPr lvl="1"/>
            <a:r>
              <a:rPr lang="en-GB" dirty="0"/>
              <a:t>YZZX is a vector4 that ‘swizzles’ 3 components of another vector</a:t>
            </a:r>
          </a:p>
          <a:p>
            <a:pPr lvl="1"/>
            <a:r>
              <a:rPr lang="en-GB" dirty="0"/>
              <a:t>And so on …</a:t>
            </a:r>
          </a:p>
        </p:txBody>
      </p:sp>
    </p:spTree>
    <p:extLst>
      <p:ext uri="{BB962C8B-B14F-4D97-AF65-F5344CB8AC3E}">
        <p14:creationId xmlns:p14="http://schemas.microsoft.com/office/powerpoint/2010/main" val="297595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Naming conventions and Interpretation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200" dirty="0"/>
              <a:t> XYZW</a:t>
            </a:r>
          </a:p>
          <a:p>
            <a:pPr marL="36900" lvl="0" indent="0">
              <a:buNone/>
            </a:pPr>
            <a:r>
              <a:rPr lang="en-US" sz="2200" dirty="0"/>
              <a:t> RGBA</a:t>
            </a:r>
          </a:p>
          <a:p>
            <a:pPr marL="36900" lvl="0" indent="0">
              <a:buNone/>
            </a:pPr>
            <a:r>
              <a:rPr lang="en-US" sz="2200" dirty="0"/>
              <a:t> UV(W)</a:t>
            </a:r>
          </a:p>
          <a:p>
            <a:pPr marL="36900" lvl="0" indent="0">
              <a:buNone/>
            </a:pPr>
            <a:r>
              <a:rPr lang="en-US" sz="2200" dirty="0"/>
              <a:t> ST</a:t>
            </a:r>
          </a:p>
          <a:p>
            <a:pPr marL="36900" lvl="0" indent="0">
              <a:buNone/>
            </a:pPr>
            <a:r>
              <a:rPr lang="en-US" sz="2200" dirty="0"/>
              <a:t> Other </a:t>
            </a:r>
            <a:r>
              <a:rPr lang="en-US" sz="2200" dirty="0" err="1"/>
              <a:t>colour</a:t>
            </a:r>
            <a:r>
              <a:rPr lang="en-US" sz="2200" dirty="0"/>
              <a:t> spaces (YUV, </a:t>
            </a:r>
            <a:r>
              <a:rPr lang="en-US" sz="2200" dirty="0" err="1"/>
              <a:t>YCgCr</a:t>
            </a:r>
            <a:r>
              <a:rPr lang="en-US" sz="2200" dirty="0"/>
              <a:t>…)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193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 and Mesh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Texture space axes:</a:t>
            </a:r>
          </a:p>
          <a:p>
            <a:pPr lvl="1"/>
            <a:r>
              <a:rPr lang="en-GB" dirty="0"/>
              <a:t>2D textures have axes U and V (which map to X and Y)</a:t>
            </a:r>
          </a:p>
          <a:p>
            <a:pPr lvl="1"/>
            <a:r>
              <a:rPr lang="en-GB" dirty="0"/>
              <a:t>3D textures have axes U, V and W (which map to X, Y and Z)</a:t>
            </a:r>
          </a:p>
          <a:p>
            <a:pPr lvl="2"/>
            <a:r>
              <a:rPr lang="en-GB" dirty="0"/>
              <a:t>Confusingly, the W in UVW is not the same as the W in XYZW</a:t>
            </a:r>
          </a:p>
          <a:p>
            <a:r>
              <a:rPr lang="en-GB" dirty="0"/>
              <a:t>Mesh space axes:</a:t>
            </a:r>
          </a:p>
          <a:p>
            <a:pPr lvl="1"/>
            <a:r>
              <a:rPr lang="en-GB" dirty="0"/>
              <a:t>Meshes have axes S and T (which map to X and Y)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46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Colours are typically RGB.</a:t>
            </a:r>
          </a:p>
          <a:p>
            <a:r>
              <a:rPr lang="en-GB" dirty="0"/>
              <a:t>With transparency this extends to RGBA, where A stands for Alpha.</a:t>
            </a:r>
          </a:p>
          <a:p>
            <a:r>
              <a:rPr lang="en-GB" dirty="0"/>
              <a:t>You may also encounter other colour formats including:</a:t>
            </a:r>
          </a:p>
          <a:p>
            <a:pPr lvl="1"/>
            <a:r>
              <a:rPr lang="en-GB" dirty="0"/>
              <a:t>HSV, HSL, YUV, </a:t>
            </a:r>
            <a:r>
              <a:rPr lang="en-GB" dirty="0" err="1"/>
              <a:t>YCgCr</a:t>
            </a:r>
            <a:endParaRPr lang="en-GB" dirty="0"/>
          </a:p>
          <a:p>
            <a:pPr lvl="1"/>
            <a:r>
              <a:rPr lang="en-GB" dirty="0"/>
              <a:t>These should generally be accessed using the XYZW component aliases</a:t>
            </a:r>
          </a:p>
          <a:p>
            <a:pPr lvl="2"/>
            <a:r>
              <a:rPr lang="en-GB" dirty="0"/>
              <a:t>This avoids confusing the component axes and the colour space name</a:t>
            </a:r>
          </a:p>
          <a:p>
            <a:pPr lvl="2"/>
            <a:r>
              <a:rPr lang="en-GB" dirty="0"/>
              <a:t>The specific mapping depends on the specific format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587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{55791229-B15F-4D97-9BC3-D2E607B438D8}tf55705232_win32</Template>
  <TotalTime>955</TotalTime>
  <Words>3264</Words>
  <Application>Microsoft Office PowerPoint</Application>
  <PresentationFormat>Widescreen</PresentationFormat>
  <Paragraphs>435</Paragraphs>
  <Slides>50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Goudy Old Style</vt:lpstr>
      <vt:lpstr>Wingdings 2</vt:lpstr>
      <vt:lpstr>SlateVTI</vt:lpstr>
      <vt:lpstr>Rendering Fundamentals</vt:lpstr>
      <vt:lpstr>Abstraction </vt:lpstr>
      <vt:lpstr>“Elephants all the way down”</vt:lpstr>
      <vt:lpstr>Coordinate representation in shaders and materials </vt:lpstr>
      <vt:lpstr>Shader vector basics</vt:lpstr>
      <vt:lpstr>Example swizzles and masks</vt:lpstr>
      <vt:lpstr>Naming conventions and Interpretation</vt:lpstr>
      <vt:lpstr>Texture and Mesh space conventions</vt:lpstr>
      <vt:lpstr>Colour space conventions</vt:lpstr>
      <vt:lpstr>3D space conventions</vt:lpstr>
      <vt:lpstr>2D coordinate spaces </vt:lpstr>
      <vt:lpstr>2D spaces</vt:lpstr>
      <vt:lpstr>3D coordinate spaces </vt:lpstr>
      <vt:lpstr>3D spaces</vt:lpstr>
      <vt:lpstr>4D coordinate spaces </vt:lpstr>
      <vt:lpstr>4D spaces</vt:lpstr>
      <vt:lpstr>Textures</vt:lpstr>
      <vt:lpstr>2D Texture with Mip-Maps</vt:lpstr>
      <vt:lpstr>3D Texture with Mip-Maps</vt:lpstr>
      <vt:lpstr>Cube-Map Texture with Mip-Maps</vt:lpstr>
      <vt:lpstr>Array textures</vt:lpstr>
      <vt:lpstr>Other Resource types</vt:lpstr>
      <vt:lpstr>Samplers - Part 1</vt:lpstr>
      <vt:lpstr>Sampler basics (i)</vt:lpstr>
      <vt:lpstr>Sampler basics (ii)</vt:lpstr>
      <vt:lpstr>Samplers - Part 2</vt:lpstr>
      <vt:lpstr>Samplers – Advanced (i)</vt:lpstr>
      <vt:lpstr>Samplers – Advanced (ii)</vt:lpstr>
      <vt:lpstr>Samplers – Advanced (iii)</vt:lpstr>
      <vt:lpstr>Non-sampler indexed access</vt:lpstr>
      <vt:lpstr>The GPU pipeline </vt:lpstr>
      <vt:lpstr>API Hardware Abstraction View</vt:lpstr>
      <vt:lpstr>UE4 Materials and the GPU Pipeline</vt:lpstr>
      <vt:lpstr>GPU Hardware</vt:lpstr>
      <vt:lpstr>DirectX 12 and Vulkan</vt:lpstr>
      <vt:lpstr>The Rasterizer - Part 1</vt:lpstr>
      <vt:lpstr>Rasterizer basics (i)</vt:lpstr>
      <vt:lpstr>Rasterizer basics (ii)</vt:lpstr>
      <vt:lpstr>The Rasterizer – Part 2</vt:lpstr>
      <vt:lpstr>The Rasterizer – Advanced (i)</vt:lpstr>
      <vt:lpstr>The Rasterizer – Advanced (ii)</vt:lpstr>
      <vt:lpstr>The Rasterizer – Advanced (iii)</vt:lpstr>
      <vt:lpstr>The Rasterizer – Advanced (iv)</vt:lpstr>
      <vt:lpstr>The Rasterizer – Advanced (v)</vt:lpstr>
      <vt:lpstr>The Rasterizer – Advanced (vi)</vt:lpstr>
      <vt:lpstr>Rendering pipelines</vt:lpstr>
      <vt:lpstr>Forward, Forward+ and Deferred</vt:lpstr>
      <vt:lpstr>Post processing</vt:lpstr>
      <vt:lpstr>Ray-Tracing</vt:lpstr>
      <vt:lpstr>Compute and Hybrid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Rendering Fundamentals</dc:title>
  <dc:creator>Ritchie Brannan</dc:creator>
  <cp:lastModifiedBy>Ritchie Brannan</cp:lastModifiedBy>
  <cp:revision>31</cp:revision>
  <dcterms:created xsi:type="dcterms:W3CDTF">2021-03-06T13:05:45Z</dcterms:created>
  <dcterms:modified xsi:type="dcterms:W3CDTF">2021-03-09T12:12:56Z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